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F3FE"/>
    <a:srgbClr val="B9E1FD"/>
    <a:srgbClr val="0099CC"/>
    <a:srgbClr val="556AAD"/>
    <a:srgbClr val="598B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7/24/2023</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32717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7/24/2023</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858350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7/24/2023</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62442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7/24/2023</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81436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7/24/2023</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924078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7/24/2023</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396649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7/24/2023</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19775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7/24/2023</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997182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7/24/2023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104277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7/24/2023</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522702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7/24/2023</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020832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lIns="109728" tIns="109728" rIns="109728" bIns="91440"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lIns="109728" tIns="109728" rIns="109728" bIns="9144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lIns="109728" tIns="109728" rIns="109728" bIns="91440" anchor="ctr"/>
          <a:lstStyle>
            <a:lvl1pPr algn="l">
              <a:defRPr sz="900" cap="all" spc="150" baseline="0">
                <a:solidFill>
                  <a:srgbClr val="FFFFFF"/>
                </a:solidFill>
              </a:defRPr>
            </a:lvl1pPr>
          </a:lstStyle>
          <a:p>
            <a:fld id="{193BAB95-8DA7-460B-B00A-7037C8394FB0}" type="datetime1">
              <a:rPr lang="en-US" smtClean="0"/>
              <a:pPr/>
              <a:t>7/24/2023</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lIns="109728" tIns="109728" rIns="109728" bIns="91440" anchor="ctr"/>
          <a:lstStyle>
            <a:lvl1pPr algn="ctr">
              <a:defRPr sz="900" cap="none"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lIns="109728" tIns="109728" rIns="109728" bIns="91440" anchor="ctr"/>
          <a:lstStyle>
            <a:lvl1pPr algn="ctr">
              <a:defRPr sz="900" cap="all" spc="150" baseline="0">
                <a:solidFill>
                  <a:srgbClr val="FFFFFF"/>
                </a:solidFill>
              </a:defRPr>
            </a:lvl1pPr>
          </a:lstStyle>
          <a:p>
            <a:fld id="{11A71338-8BA2-4C79-A6C5-5A8E30081D0C}" type="slidenum">
              <a:rPr lang="en-US" smtClean="0"/>
              <a:pPr/>
              <a:t>‹#›</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159851977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hf sldNum="0" hdr="0" ftr="0" dt="0"/>
  <p:txStyles>
    <p:titleStyle>
      <a:lvl1pPr algn="l" defTabSz="914400" rtl="0" eaLnBrk="1" latinLnBrk="0" hangingPunct="1">
        <a:lnSpc>
          <a:spcPct val="110000"/>
        </a:lnSpc>
        <a:spcBef>
          <a:spcPct val="0"/>
        </a:spcBef>
        <a:buNone/>
        <a:defRPr sz="4400" kern="1200" spc="120">
          <a:solidFill>
            <a:srgbClr val="FFFFFF"/>
          </a:solidFill>
          <a:latin typeface="+mj-lt"/>
          <a:ea typeface="+mj-ea"/>
          <a:cs typeface="+mj-cs"/>
        </a:defRPr>
      </a:lvl1pPr>
    </p:titleStyle>
    <p:bodyStyle>
      <a:lvl1pPr marL="228600" indent="-228600" algn="l" defTabSz="914400" rtl="0" eaLnBrk="1" latinLnBrk="0" hangingPunct="1">
        <a:lnSpc>
          <a:spcPct val="114000"/>
        </a:lnSpc>
        <a:spcBef>
          <a:spcPts val="1000"/>
        </a:spcBef>
        <a:buClr>
          <a:schemeClr val="bg1"/>
        </a:buClr>
        <a:buSzPct val="75000"/>
        <a:buFont typeface="Arial" panose="020B0604020202020204" pitchFamily="34" charset="0"/>
        <a:buChar char="•"/>
        <a:defRPr sz="2400" kern="1200" spc="90">
          <a:solidFill>
            <a:srgbClr val="FFFFFF"/>
          </a:solidFill>
          <a:latin typeface="+mn-lt"/>
          <a:ea typeface="+mn-ea"/>
          <a:cs typeface="+mn-cs"/>
        </a:defRPr>
      </a:lvl1pPr>
      <a:lvl2pPr marL="228600" indent="-228600" algn="l" defTabSz="914400" rtl="0" eaLnBrk="1" latinLnBrk="0" hangingPunct="1">
        <a:lnSpc>
          <a:spcPct val="114000"/>
        </a:lnSpc>
        <a:spcBef>
          <a:spcPts val="500"/>
        </a:spcBef>
        <a:buClr>
          <a:schemeClr val="bg1"/>
        </a:buClr>
        <a:buSzPct val="75000"/>
        <a:buFont typeface="Arial" panose="020B0604020202020204" pitchFamily="34" charset="0"/>
        <a:buChar char="•"/>
        <a:defRPr sz="2000" kern="1200" spc="90">
          <a:solidFill>
            <a:srgbClr val="FFFFFF"/>
          </a:solidFill>
          <a:latin typeface="+mn-lt"/>
          <a:ea typeface="+mn-ea"/>
          <a:cs typeface="+mn-cs"/>
        </a:defRPr>
      </a:lvl2pPr>
      <a:lvl3pPr marL="228600" indent="-228600" algn="l" defTabSz="914400" rtl="0" eaLnBrk="1" latinLnBrk="0" hangingPunct="1">
        <a:lnSpc>
          <a:spcPct val="114000"/>
        </a:lnSpc>
        <a:spcBef>
          <a:spcPts val="500"/>
        </a:spcBef>
        <a:buClr>
          <a:schemeClr val="bg1"/>
        </a:buClr>
        <a:buSzPct val="75000"/>
        <a:buFont typeface="Arial" panose="020B0604020202020204" pitchFamily="34" charset="0"/>
        <a:buChar char="•"/>
        <a:defRPr sz="1800" kern="1200" spc="90">
          <a:solidFill>
            <a:srgbClr val="FFFFFF"/>
          </a:solidFill>
          <a:latin typeface="+mn-lt"/>
          <a:ea typeface="+mn-ea"/>
          <a:cs typeface="+mn-cs"/>
        </a:defRPr>
      </a:lvl3pPr>
      <a:lvl4pPr marL="228600" indent="-228600" algn="l" defTabSz="914400" rtl="0" eaLnBrk="1" latinLnBrk="0" hangingPunct="1">
        <a:lnSpc>
          <a:spcPct val="114000"/>
        </a:lnSpc>
        <a:spcBef>
          <a:spcPts val="500"/>
        </a:spcBef>
        <a:buClr>
          <a:schemeClr val="bg1"/>
        </a:buClr>
        <a:buSzPct val="75000"/>
        <a:buFont typeface="Arial" panose="020B0604020202020204" pitchFamily="34" charset="0"/>
        <a:buChar char="•"/>
        <a:defRPr sz="1600" kern="1200" spc="90">
          <a:solidFill>
            <a:srgbClr val="FFFFFF"/>
          </a:solidFill>
          <a:latin typeface="+mn-lt"/>
          <a:ea typeface="+mn-ea"/>
          <a:cs typeface="+mn-cs"/>
        </a:defRPr>
      </a:lvl4pPr>
      <a:lvl5pPr marL="228600" indent="-228600" algn="l" defTabSz="914400" rtl="0" eaLnBrk="1" latinLnBrk="0" hangingPunct="1">
        <a:lnSpc>
          <a:spcPct val="114000"/>
        </a:lnSpc>
        <a:spcBef>
          <a:spcPts val="500"/>
        </a:spcBef>
        <a:buClr>
          <a:schemeClr val="bg1"/>
        </a:buClr>
        <a:buSzPct val="75000"/>
        <a:buFont typeface="Arial" panose="020B0604020202020204" pitchFamily="34" charset="0"/>
        <a:buChar char="•"/>
        <a:defRPr sz="1600" kern="1200" spc="9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3B6DAC6-0186-4D62-AD69-90B9C0411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4" name="Picture 3" descr="抽象的な赤色の幾何学模様">
            <a:extLst>
              <a:ext uri="{FF2B5EF4-FFF2-40B4-BE49-F238E27FC236}">
                <a16:creationId xmlns:a16="http://schemas.microsoft.com/office/drawing/2014/main" id="{2F329D92-0C49-AB9F-116B-D65EF23A6CBB}"/>
              </a:ext>
            </a:extLst>
          </p:cNvPr>
          <p:cNvPicPr>
            <a:picLocks noChangeAspect="1"/>
          </p:cNvPicPr>
          <p:nvPr/>
        </p:nvPicPr>
        <p:blipFill rotWithShape="1">
          <a:blip r:embed="rId2"/>
          <a:srcRect t="11474" r="-1" b="4235"/>
          <a:stretch/>
        </p:blipFill>
        <p:spPr>
          <a:xfrm>
            <a:off x="0" y="-15894"/>
            <a:ext cx="12188932" cy="6857990"/>
          </a:xfrm>
          <a:prstGeom prst="rect">
            <a:avLst/>
          </a:prstGeom>
        </p:spPr>
      </p:pic>
      <p:sp>
        <p:nvSpPr>
          <p:cNvPr id="11" name="Rectangle 10">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3" name="Group 12">
            <a:extLst>
              <a:ext uri="{FF2B5EF4-FFF2-40B4-BE49-F238E27FC236}">
                <a16:creationId xmlns:a16="http://schemas.microsoft.com/office/drawing/2014/main" id="{91108A0F-8C78-4294-B028-9F09581FC0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4" name="Straight Connector 13">
              <a:extLst>
                <a:ext uri="{FF2B5EF4-FFF2-40B4-BE49-F238E27FC236}">
                  <a16:creationId xmlns:a16="http://schemas.microsoft.com/office/drawing/2014/main" id="{313489AA-CF3C-45B5-9A6B-D686CDD1DDF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ABF1CE3-37BC-462F-BC4B-5EF9C8287D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21847A4-7B07-4976-81EF-E68ABFC4FB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F3EBBA6-8771-481B-BACA-142F0C80534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F58D94E-BB4B-436D-8172-0F5737BEEA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F75AA9A-4678-41CB-AEFA-13C324B847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C95E447-C172-476B-98BE-453E4049FB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F3BD247-696E-47F7-964F-89A5823D11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E31E4B8-694B-447A-AA13-36B0A4EEC9F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8321B73-1AE7-4FA0-90EB-4E969A095D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15F8082-1C6D-496D-937D-964948B109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B84AF1D-3604-4213-B891-4880C86F6EC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3631262-5E4E-4A33-9D72-17996A538F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A4C49C9-CD9F-417C-A832-DD9D6F9C4B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A3BBBFA-B462-4340-82C8-3EE5CCFB10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A7D3C2E-F100-49BC-9F4E-DFB50B2F9F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46D4A85-2FF9-491B-BBF7-4D83EB8881B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8F6747A-BC05-4E83-8FE8-976BBCE305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C1FEEA0-B31C-4DD8-9CC4-DAE0655780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A783C12-3D0A-495D-B461-9D1FCC415A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AD7D205-DA43-40B9-82B4-D570FB270F5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DD4F5FF-D993-454E-AB84-8634B9E53F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64AEBB-D378-4CCE-9266-B45FC822EB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2217ABD-7AF1-44DF-9243-75E5C9792A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D885E59-AA75-4026-972E-4DEE1AB599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AB41BAB-F8B8-402D-BC3D-82F73208A3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67CC234-9EF0-4613-9013-F7F9AEC49E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32D8DE3-B3FD-47EC-B6D3-90CE4F037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4218772-C699-478C-9D44-9459ABA4CA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4" name="Right Triangle 43">
            <a:extLst>
              <a:ext uri="{FF2B5EF4-FFF2-40B4-BE49-F238E27FC236}">
                <a16:creationId xmlns:a16="http://schemas.microsoft.com/office/drawing/2014/main" id="{94D786EB-944C-47D5-B631-899F4029B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5905012" y="-284145"/>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表 11">
            <a:extLst>
              <a:ext uri="{FF2B5EF4-FFF2-40B4-BE49-F238E27FC236}">
                <a16:creationId xmlns:a16="http://schemas.microsoft.com/office/drawing/2014/main" id="{9F2503F3-6FC3-90C0-3B2C-20355F298B19}"/>
              </a:ext>
            </a:extLst>
          </p:cNvPr>
          <p:cNvGraphicFramePr>
            <a:graphicFrameLocks noGrp="1"/>
          </p:cNvGraphicFramePr>
          <p:nvPr>
            <p:extLst>
              <p:ext uri="{D42A27DB-BD31-4B8C-83A1-F6EECF244321}">
                <p14:modId xmlns:p14="http://schemas.microsoft.com/office/powerpoint/2010/main" val="1320290391"/>
              </p:ext>
            </p:extLst>
          </p:nvPr>
        </p:nvGraphicFramePr>
        <p:xfrm>
          <a:off x="141316" y="995619"/>
          <a:ext cx="11895498" cy="5756953"/>
        </p:xfrm>
        <a:graphic>
          <a:graphicData uri="http://schemas.openxmlformats.org/drawingml/2006/table">
            <a:tbl>
              <a:tblPr firstRow="1" bandRow="1">
                <a:tableStyleId>{284E427A-3D55-4303-BF80-6455036E1DE7}</a:tableStyleId>
              </a:tblPr>
              <a:tblGrid>
                <a:gridCol w="3441145">
                  <a:extLst>
                    <a:ext uri="{9D8B030D-6E8A-4147-A177-3AD203B41FA5}">
                      <a16:colId xmlns:a16="http://schemas.microsoft.com/office/drawing/2014/main" val="466829852"/>
                    </a:ext>
                  </a:extLst>
                </a:gridCol>
                <a:gridCol w="5922964">
                  <a:extLst>
                    <a:ext uri="{9D8B030D-6E8A-4147-A177-3AD203B41FA5}">
                      <a16:colId xmlns:a16="http://schemas.microsoft.com/office/drawing/2014/main" val="44787717"/>
                    </a:ext>
                  </a:extLst>
                </a:gridCol>
                <a:gridCol w="2531389">
                  <a:extLst>
                    <a:ext uri="{9D8B030D-6E8A-4147-A177-3AD203B41FA5}">
                      <a16:colId xmlns:a16="http://schemas.microsoft.com/office/drawing/2014/main" val="2103115861"/>
                    </a:ext>
                  </a:extLst>
                </a:gridCol>
              </a:tblGrid>
              <a:tr h="523396">
                <a:tc>
                  <a:txBody>
                    <a:bodyPr/>
                    <a:lstStyle/>
                    <a:p>
                      <a:pPr algn="ctr">
                        <a:lnSpc>
                          <a:spcPct val="150000"/>
                        </a:lnSpc>
                      </a:pPr>
                      <a:r>
                        <a:rPr kumimoji="1" lang="ja-JP" altLang="en-US" dirty="0">
                          <a:solidFill>
                            <a:schemeClr val="bg1"/>
                          </a:solidFill>
                        </a:rPr>
                        <a:t>種類</a:t>
                      </a:r>
                    </a:p>
                  </a:txBody>
                  <a:tcPr/>
                </a:tc>
                <a:tc>
                  <a:txBody>
                    <a:bodyPr/>
                    <a:lstStyle/>
                    <a:p>
                      <a:pPr algn="ctr">
                        <a:lnSpc>
                          <a:spcPct val="150000"/>
                        </a:lnSpc>
                      </a:pPr>
                      <a:r>
                        <a:rPr kumimoji="1" lang="ja-JP" altLang="en-US" dirty="0"/>
                        <a:t>施術内容・効果</a:t>
                      </a:r>
                    </a:p>
                  </a:txBody>
                  <a:tcPr/>
                </a:tc>
                <a:tc>
                  <a:txBody>
                    <a:bodyPr/>
                    <a:lstStyle/>
                    <a:p>
                      <a:pPr algn="ctr">
                        <a:lnSpc>
                          <a:spcPct val="150000"/>
                        </a:lnSpc>
                      </a:pPr>
                      <a:r>
                        <a:rPr kumimoji="1" lang="ja-JP" altLang="en-US" dirty="0"/>
                        <a:t>料金</a:t>
                      </a:r>
                    </a:p>
                  </a:txBody>
                  <a:tcPr/>
                </a:tc>
                <a:extLst>
                  <a:ext uri="{0D108BD9-81ED-4DB2-BD59-A6C34878D82A}">
                    <a16:rowId xmlns:a16="http://schemas.microsoft.com/office/drawing/2014/main" val="3622377325"/>
                  </a:ext>
                </a:extLst>
              </a:tr>
              <a:tr h="1467916">
                <a:tc>
                  <a:txBody>
                    <a:bodyPr/>
                    <a:lstStyle/>
                    <a:p>
                      <a:r>
                        <a:rPr kumimoji="1" lang="ja-JP" altLang="en-US" sz="2800" b="1" dirty="0">
                          <a:solidFill>
                            <a:schemeClr val="tx1"/>
                          </a:solidFill>
                        </a:rPr>
                        <a:t>ケミカルピーリング</a:t>
                      </a:r>
                      <a:endParaRPr kumimoji="1" lang="en-US" altLang="ja-JP" sz="2800" b="1" dirty="0">
                        <a:solidFill>
                          <a:schemeClr val="tx1"/>
                        </a:solidFill>
                      </a:endParaRPr>
                    </a:p>
                    <a:p>
                      <a:r>
                        <a:rPr kumimoji="1" lang="ja-JP" altLang="en-US" sz="1800" dirty="0">
                          <a:solidFill>
                            <a:schemeClr val="tx1"/>
                          </a:solidFill>
                        </a:rPr>
                        <a:t>毛穴詰まり改善！ニキビなどの</a:t>
                      </a:r>
                      <a:endParaRPr kumimoji="1" lang="en-US" altLang="ja-JP" sz="1800" dirty="0">
                        <a:solidFill>
                          <a:schemeClr val="tx1"/>
                        </a:solidFill>
                      </a:endParaRPr>
                    </a:p>
                    <a:p>
                      <a:r>
                        <a:rPr kumimoji="1" lang="ja-JP" altLang="en-US" sz="1800" dirty="0">
                          <a:solidFill>
                            <a:schemeClr val="tx1"/>
                          </a:solidFill>
                        </a:rPr>
                        <a:t>肌荒れや肌トラブル改善へ</a:t>
                      </a:r>
                    </a:p>
                  </a:txBody>
                  <a:tcPr/>
                </a:tc>
                <a:tc>
                  <a:txBody>
                    <a:bodyPr/>
                    <a:lstStyle/>
                    <a:p>
                      <a:r>
                        <a:rPr kumimoji="1" lang="ja-JP" altLang="en-US" dirty="0"/>
                        <a:t>酸性の薬剤をお顔</a:t>
                      </a:r>
                      <a:r>
                        <a:rPr kumimoji="1" lang="ja-JP" altLang="en-US" b="0" dirty="0"/>
                        <a:t>全体に塗</a:t>
                      </a:r>
                      <a:r>
                        <a:rPr kumimoji="1" lang="ja-JP" altLang="en-US" dirty="0"/>
                        <a:t>布し古い角質を取り除く治療ニキビ・ニキビ跡などの肌荒れ・毛穴の開きや黒ずみなどに適した治療。肌のターンオーバーを活性化し新しい角層の生成を促すことでニキビの原因となるアクネ菌を取り除きます。</a:t>
                      </a:r>
                    </a:p>
                  </a:txBody>
                  <a:tcPr/>
                </a:tc>
                <a:tc>
                  <a:txBody>
                    <a:bodyPr/>
                    <a:lstStyle/>
                    <a:p>
                      <a:endParaRPr kumimoji="1" lang="ja-JP" altLang="en-US" dirty="0"/>
                    </a:p>
                  </a:txBody>
                  <a:tcPr/>
                </a:tc>
                <a:extLst>
                  <a:ext uri="{0D108BD9-81ED-4DB2-BD59-A6C34878D82A}">
                    <a16:rowId xmlns:a16="http://schemas.microsoft.com/office/drawing/2014/main" val="690080368"/>
                  </a:ext>
                </a:extLst>
              </a:tr>
              <a:tr h="1753961">
                <a:tc>
                  <a:txBody>
                    <a:bodyPr/>
                    <a:lstStyle/>
                    <a:p>
                      <a:r>
                        <a:rPr kumimoji="1" lang="ja-JP" altLang="en-US" sz="2800" b="1" dirty="0"/>
                        <a:t>ハイドラジェントル</a:t>
                      </a:r>
                      <a:endParaRPr kumimoji="1" lang="en-US" altLang="ja-JP" sz="2800" b="1" dirty="0"/>
                    </a:p>
                    <a:p>
                      <a:r>
                        <a:rPr kumimoji="1" lang="ja-JP" altLang="en-US" sz="1800" dirty="0"/>
                        <a:t>毛穴洗浄で余分な角質や皮脂を吸引！透明感のあるやわらか肌へ</a:t>
                      </a:r>
                    </a:p>
                  </a:txBody>
                  <a:tcPr/>
                </a:tc>
                <a:tc>
                  <a:txBody>
                    <a:bodyPr/>
                    <a:lstStyle/>
                    <a:p>
                      <a:r>
                        <a:rPr kumimoji="1" lang="ja-JP" altLang="en-US" dirty="0"/>
                        <a:t>特殊な水流、吸引で肌に優しく余分な角質や皮脂を吸引。ポアレスという角質軟化剤を鼻にパックしながら行うことで毛穴に詰まった角栓を軟化させより効果的に施術を進めていきます。水溶性・脂溶性の薬剤を噴射しながら行い、老廃物を除去しながら毛穴詰まり、ざらつき、くすみをとり透明感のある肌へ導きます。</a:t>
                      </a:r>
                    </a:p>
                  </a:txBody>
                  <a:tcPr/>
                </a:tc>
                <a:tc>
                  <a:txBody>
                    <a:bodyPr/>
                    <a:lstStyle/>
                    <a:p>
                      <a:endParaRPr kumimoji="1" lang="ja-JP" altLang="en-US" dirty="0"/>
                    </a:p>
                  </a:txBody>
                  <a:tcPr/>
                </a:tc>
                <a:extLst>
                  <a:ext uri="{0D108BD9-81ED-4DB2-BD59-A6C34878D82A}">
                    <a16:rowId xmlns:a16="http://schemas.microsoft.com/office/drawing/2014/main" val="3725271642"/>
                  </a:ext>
                </a:extLst>
              </a:tr>
              <a:tr h="1945391">
                <a:tc>
                  <a:txBody>
                    <a:bodyPr/>
                    <a:lstStyle/>
                    <a:p>
                      <a:r>
                        <a:rPr kumimoji="1" lang="ja-JP" altLang="en-US" sz="2800" b="1" dirty="0"/>
                        <a:t>マッサージピール</a:t>
                      </a:r>
                      <a:endParaRPr kumimoji="1" lang="en-US" altLang="ja-JP" sz="2800" b="1" dirty="0"/>
                    </a:p>
                    <a:p>
                      <a:r>
                        <a:rPr kumimoji="1" lang="ja-JP" altLang="en-US" sz="1800" dirty="0"/>
                        <a:t>コラーゲン生成し肌質改善！キメの整ったツヤ肌へ導き素肌力アップ</a:t>
                      </a:r>
                    </a:p>
                  </a:txBody>
                  <a:tcPr/>
                </a:tc>
                <a:tc>
                  <a:txBody>
                    <a:bodyPr/>
                    <a:lstStyle/>
                    <a:p>
                      <a:r>
                        <a:rPr kumimoji="1" lang="ja-JP" altLang="en-US" dirty="0"/>
                        <a:t>皮膚を剥離せず真皮層へ美容成分を浸透させることにより、ハリや弾力アップ、小じわの改善、ツヤ肌へ導きます。繊維芽細胞を活性化させることによりコラーゲン増生を図り、またコウジ酸のメラニン生成抑制作用によりシミやくすみの改善、キメの乱れからくる毛穴目立ちやざらつき改善効果もあります。</a:t>
                      </a:r>
                    </a:p>
                  </a:txBody>
                  <a:tcPr/>
                </a:tc>
                <a:tc>
                  <a:txBody>
                    <a:bodyPr/>
                    <a:lstStyle/>
                    <a:p>
                      <a:r>
                        <a:rPr kumimoji="1" lang="ja-JP" altLang="en-US" dirty="0">
                          <a:solidFill>
                            <a:schemeClr val="tx1"/>
                          </a:solidFill>
                        </a:rPr>
                        <a:t>初回トライアル</a:t>
                      </a:r>
                      <a:endParaRPr kumimoji="1" lang="en-US" altLang="ja-JP" dirty="0">
                        <a:solidFill>
                          <a:schemeClr val="tx1"/>
                        </a:solidFill>
                      </a:endParaRPr>
                    </a:p>
                    <a:p>
                      <a:r>
                        <a:rPr kumimoji="1" lang="en-US" altLang="ja-JP" dirty="0">
                          <a:solidFill>
                            <a:schemeClr val="tx1"/>
                          </a:solidFill>
                        </a:rPr>
                        <a:t>16500</a:t>
                      </a:r>
                      <a:r>
                        <a:rPr kumimoji="1" lang="ja-JP" altLang="en-US" dirty="0">
                          <a:solidFill>
                            <a:schemeClr val="tx1"/>
                          </a:solidFill>
                        </a:rPr>
                        <a:t>円</a:t>
                      </a:r>
                      <a:r>
                        <a:rPr kumimoji="1" lang="en-US" altLang="ja-JP" dirty="0">
                          <a:solidFill>
                            <a:schemeClr val="tx1"/>
                          </a:solidFill>
                        </a:rPr>
                        <a:t>(</a:t>
                      </a:r>
                      <a:r>
                        <a:rPr kumimoji="1" lang="ja-JP" altLang="en-US" dirty="0">
                          <a:solidFill>
                            <a:schemeClr val="tx1"/>
                          </a:solidFill>
                        </a:rPr>
                        <a:t>税込</a:t>
                      </a:r>
                      <a:r>
                        <a:rPr kumimoji="1" lang="en-US" altLang="ja-JP" dirty="0">
                          <a:solidFill>
                            <a:schemeClr val="tx1"/>
                          </a:solidFill>
                        </a:rPr>
                        <a:t>)</a:t>
                      </a:r>
                    </a:p>
                    <a:p>
                      <a:r>
                        <a:rPr kumimoji="1" lang="en-US" altLang="ja-JP" dirty="0"/>
                        <a:t>1</a:t>
                      </a:r>
                      <a:r>
                        <a:rPr kumimoji="1" lang="ja-JP" altLang="en-US" dirty="0"/>
                        <a:t>回</a:t>
                      </a:r>
                      <a:endParaRPr kumimoji="1" lang="en-US" altLang="ja-JP" dirty="0"/>
                    </a:p>
                    <a:p>
                      <a:r>
                        <a:rPr kumimoji="1" lang="en-US" altLang="ja-JP" dirty="0"/>
                        <a:t>27500</a:t>
                      </a:r>
                      <a:r>
                        <a:rPr kumimoji="1" lang="ja-JP" altLang="en-US" dirty="0"/>
                        <a:t>円</a:t>
                      </a:r>
                      <a:r>
                        <a:rPr kumimoji="1" lang="en-US" altLang="ja-JP" dirty="0"/>
                        <a:t>(</a:t>
                      </a:r>
                      <a:r>
                        <a:rPr kumimoji="1" lang="ja-JP" altLang="en-US" dirty="0"/>
                        <a:t>税込</a:t>
                      </a:r>
                      <a:r>
                        <a:rPr kumimoji="1" lang="en-US" altLang="ja-JP" dirty="0"/>
                        <a:t>)</a:t>
                      </a:r>
                    </a:p>
                    <a:p>
                      <a:r>
                        <a:rPr kumimoji="1" lang="en-US" altLang="ja-JP" dirty="0"/>
                        <a:t>6</a:t>
                      </a:r>
                      <a:r>
                        <a:rPr kumimoji="1" lang="ja-JP" altLang="en-US" dirty="0"/>
                        <a:t>回コース</a:t>
                      </a:r>
                      <a:endParaRPr kumimoji="1" lang="en-US" altLang="ja-JP" dirty="0"/>
                    </a:p>
                    <a:p>
                      <a:r>
                        <a:rPr kumimoji="1" lang="en-US" altLang="ja-JP" dirty="0"/>
                        <a:t>105600</a:t>
                      </a:r>
                      <a:r>
                        <a:rPr kumimoji="1" lang="ja-JP" altLang="en-US" dirty="0"/>
                        <a:t>円</a:t>
                      </a:r>
                      <a:r>
                        <a:rPr kumimoji="1" lang="en-US" altLang="ja-JP" dirty="0"/>
                        <a:t>(</a:t>
                      </a:r>
                      <a:r>
                        <a:rPr kumimoji="1" lang="ja-JP" altLang="en-US" dirty="0"/>
                        <a:t>税込</a:t>
                      </a:r>
                      <a:r>
                        <a:rPr kumimoji="1" lang="en-US" altLang="ja-JP" dirty="0"/>
                        <a:t>)</a:t>
                      </a:r>
                    </a:p>
                    <a:p>
                      <a:endParaRPr kumimoji="1" lang="en-US" altLang="ja-JP" dirty="0"/>
                    </a:p>
                  </a:txBody>
                  <a:tcPr/>
                </a:tc>
                <a:extLst>
                  <a:ext uri="{0D108BD9-81ED-4DB2-BD59-A6C34878D82A}">
                    <a16:rowId xmlns:a16="http://schemas.microsoft.com/office/drawing/2014/main" val="2982850539"/>
                  </a:ext>
                </a:extLst>
              </a:tr>
            </a:tbl>
          </a:graphicData>
        </a:graphic>
      </p:graphicFrame>
      <p:sp>
        <p:nvSpPr>
          <p:cNvPr id="3" name="四角形: 角を丸くする 2">
            <a:extLst>
              <a:ext uri="{FF2B5EF4-FFF2-40B4-BE49-F238E27FC236}">
                <a16:creationId xmlns:a16="http://schemas.microsoft.com/office/drawing/2014/main" id="{2A49F68F-F344-A2BA-EEE8-16022DF9BCBC}"/>
              </a:ext>
            </a:extLst>
          </p:cNvPr>
          <p:cNvSpPr/>
          <p:nvPr/>
        </p:nvSpPr>
        <p:spPr>
          <a:xfrm>
            <a:off x="2383932" y="44889"/>
            <a:ext cx="6450971" cy="934827"/>
          </a:xfrm>
          <a:prstGeom prst="roundRect">
            <a:avLst/>
          </a:prstGeom>
          <a:solidFill>
            <a:schemeClr val="bg1"/>
          </a:solidFill>
          <a:ln>
            <a:solidFill>
              <a:schemeClr val="accent3">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3200" b="1" dirty="0">
                <a:solidFill>
                  <a:schemeClr val="accent3">
                    <a:lumMod val="50000"/>
                  </a:schemeClr>
                </a:solidFill>
              </a:rPr>
              <a:t>　　　肌ケアピーリング</a:t>
            </a:r>
            <a:r>
              <a:rPr kumimoji="1" lang="en-US" altLang="ja-JP" sz="3200" b="1" dirty="0">
                <a:solidFill>
                  <a:schemeClr val="accent3">
                    <a:lumMod val="50000"/>
                  </a:schemeClr>
                </a:solidFill>
              </a:rPr>
              <a:t>3</a:t>
            </a:r>
            <a:r>
              <a:rPr kumimoji="1" lang="ja-JP" altLang="en-US" sz="3200" b="1" dirty="0">
                <a:solidFill>
                  <a:schemeClr val="accent3">
                    <a:lumMod val="50000"/>
                  </a:schemeClr>
                </a:solidFill>
              </a:rPr>
              <a:t>種</a:t>
            </a:r>
          </a:p>
        </p:txBody>
      </p:sp>
      <p:sp>
        <p:nvSpPr>
          <p:cNvPr id="2" name="テキスト ボックス 1">
            <a:extLst>
              <a:ext uri="{FF2B5EF4-FFF2-40B4-BE49-F238E27FC236}">
                <a16:creationId xmlns:a16="http://schemas.microsoft.com/office/drawing/2014/main" id="{270C41E1-83F3-5391-13EB-2CF445A5754D}"/>
              </a:ext>
            </a:extLst>
          </p:cNvPr>
          <p:cNvSpPr txBox="1"/>
          <p:nvPr/>
        </p:nvSpPr>
        <p:spPr>
          <a:xfrm>
            <a:off x="8030817" y="55659"/>
            <a:ext cx="1288112" cy="939959"/>
          </a:xfrm>
          <a:prstGeom prst="rect">
            <a:avLst/>
          </a:prstGeom>
          <a:noFill/>
        </p:spPr>
        <p:txBody>
          <a:bodyPr wrap="square" rtlCol="0">
            <a:spAutoFit/>
          </a:bodyPr>
          <a:lstStyle/>
          <a:p>
            <a:endParaRPr kumimoji="1" lang="ja-JP" altLang="en-US" dirty="0"/>
          </a:p>
        </p:txBody>
      </p:sp>
      <p:pic>
        <p:nvPicPr>
          <p:cNvPr id="6" name="図 5" descr="線画 が含まれている画像&#10;&#10;自動的に生成された説明">
            <a:extLst>
              <a:ext uri="{FF2B5EF4-FFF2-40B4-BE49-F238E27FC236}">
                <a16:creationId xmlns:a16="http://schemas.microsoft.com/office/drawing/2014/main" id="{E4C1CDC5-0486-1AD9-DBF3-1F1F70AE5C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2578" y="101003"/>
            <a:ext cx="805726" cy="812159"/>
          </a:xfrm>
          <a:prstGeom prst="rect">
            <a:avLst/>
          </a:prstGeom>
        </p:spPr>
      </p:pic>
      <p:sp>
        <p:nvSpPr>
          <p:cNvPr id="7" name="テキスト ボックス 6">
            <a:extLst>
              <a:ext uri="{FF2B5EF4-FFF2-40B4-BE49-F238E27FC236}">
                <a16:creationId xmlns:a16="http://schemas.microsoft.com/office/drawing/2014/main" id="{D837E186-414B-C3EE-BC71-287869C24ADD}"/>
              </a:ext>
            </a:extLst>
          </p:cNvPr>
          <p:cNvSpPr txBox="1"/>
          <p:nvPr/>
        </p:nvSpPr>
        <p:spPr>
          <a:xfrm>
            <a:off x="2797811" y="171716"/>
            <a:ext cx="645104" cy="652186"/>
          </a:xfrm>
          <a:prstGeom prst="rect">
            <a:avLst/>
          </a:prstGeom>
          <a:noFill/>
        </p:spPr>
        <p:txBody>
          <a:bodyPr wrap="square" rtlCol="0">
            <a:spAutoFit/>
          </a:bodyPr>
          <a:lstStyle/>
          <a:p>
            <a:endParaRPr kumimoji="1" lang="ja-JP" altLang="en-US" dirty="0"/>
          </a:p>
        </p:txBody>
      </p:sp>
      <p:pic>
        <p:nvPicPr>
          <p:cNvPr id="12" name="図 11" descr="線画 が含まれている画像&#10;&#10;自動的に生成された説明">
            <a:extLst>
              <a:ext uri="{FF2B5EF4-FFF2-40B4-BE49-F238E27FC236}">
                <a16:creationId xmlns:a16="http://schemas.microsoft.com/office/drawing/2014/main" id="{39BCB193-1867-6846-1AB7-A939AECBFE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92622" y="85323"/>
            <a:ext cx="864492" cy="865102"/>
          </a:xfrm>
          <a:prstGeom prst="rect">
            <a:avLst/>
          </a:prstGeom>
        </p:spPr>
      </p:pic>
    </p:spTree>
    <p:extLst>
      <p:ext uri="{BB962C8B-B14F-4D97-AF65-F5344CB8AC3E}">
        <p14:creationId xmlns:p14="http://schemas.microsoft.com/office/powerpoint/2010/main" val="3409197537"/>
      </p:ext>
    </p:extLst>
  </p:cSld>
  <p:clrMapOvr>
    <a:masterClrMapping/>
  </p:clrMapOvr>
</p:sld>
</file>

<file path=ppt/theme/theme1.xml><?xml version="1.0" encoding="utf-8"?>
<a:theme xmlns:a="http://schemas.openxmlformats.org/drawingml/2006/main" name="SineVTI">
  <a:themeElements>
    <a:clrScheme name="AnalogousFromLightSeedRightStep">
      <a:dk1>
        <a:srgbClr val="000000"/>
      </a:dk1>
      <a:lt1>
        <a:srgbClr val="FFFFFF"/>
      </a:lt1>
      <a:dk2>
        <a:srgbClr val="412624"/>
      </a:dk2>
      <a:lt2>
        <a:srgbClr val="E6E8E2"/>
      </a:lt2>
      <a:accent1>
        <a:srgbClr val="A996C6"/>
      </a:accent1>
      <a:accent2>
        <a:srgbClr val="AF7FBA"/>
      </a:accent2>
      <a:accent3>
        <a:srgbClr val="C593B9"/>
      </a:accent3>
      <a:accent4>
        <a:srgbClr val="BA7F94"/>
      </a:accent4>
      <a:accent5>
        <a:srgbClr val="C69996"/>
      </a:accent5>
      <a:accent6>
        <a:srgbClr val="BA9B7F"/>
      </a:accent6>
      <a:hlink>
        <a:srgbClr val="758A53"/>
      </a:hlink>
      <a:folHlink>
        <a:srgbClr val="7F7F7F"/>
      </a:folHlink>
    </a:clrScheme>
    <a:fontScheme name="Custom 49">
      <a:majorFont>
        <a:latin typeface="Yu Gothic"/>
        <a:ea typeface=""/>
        <a:cs typeface=""/>
      </a:majorFont>
      <a:minorFont>
        <a:latin typeface="Yu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docProps/app.xml><?xml version="1.0" encoding="utf-8"?>
<Properties xmlns="http://schemas.openxmlformats.org/officeDocument/2006/extended-properties" xmlns:vt="http://schemas.openxmlformats.org/officeDocument/2006/docPropsVTypes">
  <TotalTime>141</TotalTime>
  <Words>287</Words>
  <Application>Microsoft Office PowerPoint</Application>
  <PresentationFormat>ワイド画面</PresentationFormat>
  <Paragraphs>20</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Yu Gothic</vt:lpstr>
      <vt:lpstr>Arial</vt:lpstr>
      <vt:lpstr>SineVTI</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け かなや</dc:creator>
  <cp:lastModifiedBy>け かなや</cp:lastModifiedBy>
  <cp:revision>4</cp:revision>
  <dcterms:created xsi:type="dcterms:W3CDTF">2023-07-18T11:44:29Z</dcterms:created>
  <dcterms:modified xsi:type="dcterms:W3CDTF">2023-07-24T13:14:15Z</dcterms:modified>
</cp:coreProperties>
</file>