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55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10693400" cy="7561263"/>
  <p:notesSz cx="6797675" cy="9926638"/>
  <p:embeddedFontLst>
    <p:embeddedFont>
      <p:font typeface="Algerian" panose="04020705040A02060702" pitchFamily="8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GS創英角ﾎﾟｯﾌﾟ体" panose="040B0A00000000000000" pitchFamily="50" charset="-128"/>
      <p:regular r:id="rId10"/>
    </p:embeddedFont>
    <p:embeddedFont>
      <p:font typeface="HG丸ｺﾞｼｯｸM-PRO" panose="020F0600000000000000" pitchFamily="50" charset="-128"/>
      <p:regular r:id="rId11"/>
    </p:embeddedFont>
    <p:embeddedFont>
      <p:font typeface="メイリオ" panose="020B0604030504040204" pitchFamily="50" charset="-128"/>
      <p:regular r:id="rId12"/>
      <p:bold r:id="rId13"/>
      <p:italic r:id="rId14"/>
      <p:boldItalic r:id="rId15"/>
    </p:embeddedFont>
  </p:embeddedFontLst>
  <p:defaultTextStyle>
    <a:defPPr>
      <a:defRPr lang="ja-JP"/>
    </a:defPPr>
    <a:lvl1pPr marL="0" algn="l" defTabSz="10430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21527" algn="l" defTabSz="10430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43055" algn="l" defTabSz="10430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64582" algn="l" defTabSz="10430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86109" algn="l" defTabSz="10430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607636" algn="l" defTabSz="10430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129164" algn="l" defTabSz="10430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650691" algn="l" defTabSz="10430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172218" algn="l" defTabSz="10430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3FFFF"/>
    <a:srgbClr val="FF0066"/>
    <a:srgbClr val="482400"/>
    <a:srgbClr val="000000"/>
    <a:srgbClr val="FF99FF"/>
    <a:srgbClr val="FFFFFF"/>
    <a:srgbClr val="984807"/>
    <a:srgbClr val="30303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93" autoAdjust="0"/>
    <p:restoredTop sz="99849" autoAdjust="0"/>
  </p:normalViewPr>
  <p:slideViewPr>
    <p:cSldViewPr>
      <p:cViewPr varScale="1">
        <p:scale>
          <a:sx n="104" d="100"/>
          <a:sy n="104" d="100"/>
        </p:scale>
        <p:origin x="1938" y="-228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928"/>
    </p:cViewPr>
  </p:sorterViewPr>
  <p:notesViewPr>
    <p:cSldViewPr>
      <p:cViewPr varScale="1">
        <p:scale>
          <a:sx n="66" d="100"/>
          <a:sy n="66" d="100"/>
        </p:scale>
        <p:origin x="-338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526FAA6-0A37-2B46-AFFD-FF93273CF6DA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5C25054-A584-804F-ADE2-7C70339F1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373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A52A93A-4768-49C7-8518-DBE5E48023AB}" type="datetimeFigureOut">
              <a:rPr kumimoji="1" lang="ja-JP" altLang="en-US" smtClean="0"/>
              <a:pPr/>
              <a:t>2023/8/2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E4D030-1751-4CD0-AC2A-C9DF4C3F4C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74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21527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43055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64582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86109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607636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9164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691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2218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D030-1751-4CD0-AC2A-C9DF4C3F4C3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" y="0"/>
            <a:ext cx="10693908" cy="75620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6180" y="2700511"/>
            <a:ext cx="5904657" cy="58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FFFFFF"/>
            </a:outerShdw>
          </a:effectLst>
        </p:spPr>
        <p:txBody>
          <a:bodyPr vert="horz" wrap="square" lIns="104293" tIns="0" rIns="104293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3200" b="1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j-cs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66180" y="3420591"/>
            <a:ext cx="5904657" cy="44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293" tIns="52146" rIns="104293" bIns="52146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80000"/>
              </a:spcAft>
              <a:buNone/>
              <a:defRPr kumimoji="1" lang="ja-JP" altLang="en-US" sz="2400" b="0">
                <a:solidFill>
                  <a:srgbClr val="376092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1pPr>
            <a:lvl2pPr marL="521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7443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2204" y="1620391"/>
            <a:ext cx="8928000" cy="5111960"/>
          </a:xfrm>
          <a:prstGeom prst="rect">
            <a:avLst/>
          </a:prstGeom>
        </p:spPr>
        <p:txBody>
          <a:bodyPr/>
          <a:lstStyle>
            <a:lvl1pPr marL="215900" indent="-215900">
              <a:spcBef>
                <a:spcPts val="500"/>
              </a:spcBef>
              <a:buClr>
                <a:srgbClr val="376092"/>
              </a:buClr>
              <a:buFont typeface="Wingdings" pitchFamily="2" charset="2"/>
              <a:buChar char="l"/>
              <a:defRPr sz="1600">
                <a:latin typeface="ＭＳ Ｐゴシック" pitchFamily="50" charset="-128"/>
                <a:ea typeface="ＭＳ Ｐゴシック" pitchFamily="50" charset="-128"/>
              </a:defRPr>
            </a:lvl1pPr>
            <a:lvl2pPr marL="533400" indent="-273050">
              <a:spcBef>
                <a:spcPts val="500"/>
              </a:spcBef>
              <a:buClr>
                <a:srgbClr val="A6A6A6"/>
              </a:buClr>
              <a:buFont typeface="Wingdings" pitchFamily="2" charset="2"/>
              <a:buChar char="l"/>
              <a:defRPr sz="1400">
                <a:latin typeface="ＭＳ Ｐゴシック" pitchFamily="50" charset="-128"/>
                <a:ea typeface="ＭＳ Ｐゴシック" pitchFamily="50" charset="-128"/>
              </a:defRPr>
            </a:lvl2pPr>
            <a:lvl3pPr marL="771525" indent="-228600">
              <a:spcBef>
                <a:spcPts val="500"/>
              </a:spcBef>
              <a:buClr>
                <a:srgbClr val="A6A6A6"/>
              </a:buClr>
              <a:buFont typeface="Wingdings" pitchFamily="2" charset="2"/>
              <a:buChar char="l"/>
              <a:defRPr sz="1400">
                <a:latin typeface="ＭＳ Ｐゴシック" pitchFamily="50" charset="-128"/>
                <a:ea typeface="ＭＳ Ｐゴシック" pitchFamily="50" charset="-128"/>
              </a:defRPr>
            </a:lvl3pPr>
            <a:lvl4pPr marL="1066800" indent="-228600">
              <a:spcBef>
                <a:spcPts val="500"/>
              </a:spcBef>
              <a:defRPr sz="1200">
                <a:latin typeface="ＭＳ Ｐゴシック" pitchFamily="50" charset="-128"/>
                <a:ea typeface="ＭＳ Ｐゴシック" pitchFamily="50" charset="-128"/>
              </a:defRPr>
            </a:lvl4pPr>
            <a:lvl5pPr marL="1317625" indent="-228600">
              <a:spcBef>
                <a:spcPts val="500"/>
              </a:spcBef>
              <a:defRPr sz="1200">
                <a:latin typeface="ＭＳ Ｐゴシック" pitchFamily="50" charset="-128"/>
                <a:ea typeface="ＭＳ Ｐゴシック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986700" y="7093023"/>
            <a:ext cx="720000" cy="216000"/>
          </a:xfrm>
          <a:prstGeom prst="rect">
            <a:avLst/>
          </a:prstGeom>
        </p:spPr>
        <p:txBody>
          <a:bodyPr vert="horz" wrap="none" lIns="104305" tIns="52153" rIns="104305" bIns="52153" rtlCol="0" anchor="ctr">
            <a:noAutofit/>
          </a:bodyPr>
          <a:lstStyle>
            <a:lvl1pPr marL="0" marR="0" indent="0" algn="ctr" defTabSz="1043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883204" y="7093023"/>
            <a:ext cx="313965" cy="216000"/>
          </a:xfrm>
          <a:prstGeom prst="rect">
            <a:avLst/>
          </a:prstGeom>
        </p:spPr>
        <p:txBody>
          <a:bodyPr vert="horz" wrap="none" lIns="104305" tIns="52153" rIns="104305" bIns="52153" rtlCol="0" anchor="ctr">
            <a:noAutofit/>
          </a:bodyPr>
          <a:lstStyle>
            <a:lvl1pPr algn="r">
              <a:defRPr sz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fld id="{E4DD4CA9-FFF4-4929-B1F3-DD754470E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281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/>
          <a:stretch/>
        </p:blipFill>
        <p:spPr>
          <a:xfrm>
            <a:off x="-5080" y="108223"/>
            <a:ext cx="10698480" cy="1493543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82204" y="294928"/>
            <a:ext cx="8928994" cy="45184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986700" y="7093023"/>
            <a:ext cx="720000" cy="216000"/>
          </a:xfrm>
          <a:prstGeom prst="rect">
            <a:avLst/>
          </a:prstGeom>
        </p:spPr>
        <p:txBody>
          <a:bodyPr vert="horz" wrap="none" lIns="104305" tIns="52153" rIns="104305" bIns="52153" rtlCol="0" anchor="ctr">
            <a:noAutofit/>
          </a:bodyPr>
          <a:lstStyle>
            <a:lvl1pPr marL="0" marR="0" indent="0" algn="ctr" defTabSz="1043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883204" y="7093023"/>
            <a:ext cx="313965" cy="216000"/>
          </a:xfrm>
          <a:prstGeom prst="rect">
            <a:avLst/>
          </a:prstGeom>
        </p:spPr>
        <p:txBody>
          <a:bodyPr vert="horz" wrap="none" lIns="104305" tIns="52153" rIns="104305" bIns="52153" rtlCol="0" anchor="ctr">
            <a:noAutofit/>
          </a:bodyPr>
          <a:lstStyle>
            <a:lvl1pPr algn="r">
              <a:defRPr sz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fld id="{E4DD4CA9-FFF4-4929-B1F3-DD754470E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61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7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s://commons.wikimedia.org/wiki/File:Colourful_speech_balloon.svg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DEEFF5E-106D-4269-ACC3-C28C812AF390}"/>
              </a:ext>
            </a:extLst>
          </p:cNvPr>
          <p:cNvSpPr/>
          <p:nvPr/>
        </p:nvSpPr>
        <p:spPr>
          <a:xfrm>
            <a:off x="1494354" y="6372919"/>
            <a:ext cx="2840025" cy="1024394"/>
          </a:xfrm>
          <a:prstGeom prst="roundRect">
            <a:avLst/>
          </a:prstGeom>
          <a:solidFill>
            <a:srgbClr val="F3FF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36574F9C-8685-4E64-A860-F74A8B3B4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" r="46097" b="-527"/>
          <a:stretch/>
        </p:blipFill>
        <p:spPr>
          <a:xfrm>
            <a:off x="968929" y="6651449"/>
            <a:ext cx="3333319" cy="933392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5463" y="1810405"/>
            <a:ext cx="10009112" cy="36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3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注射だけで、新陳代謝が</a:t>
            </a:r>
            <a:r>
              <a:rPr lang="ja-JP" altLang="en-US" sz="23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ぐ</a:t>
            </a:r>
            <a:r>
              <a:rPr lang="ja-JP" altLang="en-US" sz="23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ぐっと</a:t>
            </a:r>
            <a:r>
              <a:rPr lang="en-US" altLang="ja-JP" sz="23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UP</a:t>
            </a:r>
            <a:r>
              <a:rPr lang="ja-JP" altLang="en-US" sz="23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！体脂肪増加を抑制します！</a:t>
            </a:r>
            <a:endParaRPr lang="en-US" altLang="ja-JP" sz="23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3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100" b="1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100" b="1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2091497" y="27586"/>
            <a:ext cx="7215588" cy="12463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ja-JP" alt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即効性がすごい！</a:t>
            </a:r>
            <a:br>
              <a:rPr lang="en-US" altLang="ja-JP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ダイエット注射で脂肪燃焼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812B77-FBC1-498B-BCEE-8D0379B87C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6"/>
          <a:stretch/>
        </p:blipFill>
        <p:spPr>
          <a:xfrm>
            <a:off x="14863" y="0"/>
            <a:ext cx="2034332" cy="144129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BDFAED4-994C-4013-B077-5159FD200B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8" b="97084"/>
          <a:stretch/>
        </p:blipFill>
        <p:spPr>
          <a:xfrm>
            <a:off x="0" y="1293390"/>
            <a:ext cx="10693400" cy="26677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6AE1D63-C7E5-4B66-82BB-20BBBCBCB1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954">
            <a:off x="8388219" y="287388"/>
            <a:ext cx="2283243" cy="126846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704C11A-1992-4738-8367-CE7CD480B2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 b="13811"/>
          <a:stretch/>
        </p:blipFill>
        <p:spPr>
          <a:xfrm>
            <a:off x="7521051" y="1994541"/>
            <a:ext cx="3200439" cy="308850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6" name="Text Box 11">
            <a:extLst>
              <a:ext uri="{FF2B5EF4-FFF2-40B4-BE49-F238E27FC236}">
                <a16:creationId xmlns:a16="http://schemas.microsoft.com/office/drawing/2014/main" id="{BDDA670E-BA00-4DEA-941C-86DD4AC9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63" y="2240216"/>
            <a:ext cx="4897221" cy="14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4824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こんなお悩みありませんか？</a:t>
            </a:r>
            <a:endParaRPr lang="en-US" altLang="ja-JP" b="1" dirty="0">
              <a:solidFill>
                <a:srgbClr val="4824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・お正月に食べ過ぎちゃってウエスト周りが気になる</a:t>
            </a:r>
            <a:r>
              <a:rPr lang="en-US" altLang="ja-JP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・ダイエット法って色々あるけど、どれがいいの？</a:t>
            </a:r>
            <a:endParaRPr lang="en-US" altLang="ja-JP" sz="1300" b="1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・夏までには痩せて、素敵なお洋服が着たい</a:t>
            </a:r>
            <a:r>
              <a:rPr lang="en-US" altLang="ja-JP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300" b="1" dirty="0" err="1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楽して</a:t>
            </a:r>
            <a:r>
              <a:rPr lang="ja-JP" altLang="en-US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ダイエットがしたい</a:t>
            </a:r>
            <a:r>
              <a:rPr lang="en-US" altLang="ja-JP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・運動にかける時間がない</a:t>
            </a:r>
            <a:r>
              <a:rPr lang="en-US" altLang="ja-JP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13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</a:t>
            </a:r>
            <a:endParaRPr lang="en-US" altLang="ja-JP" sz="1300" b="1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ダイエットに関するお悩みって尽きませんよね😫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0851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00" b="1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8A3AE2D-4861-43AE-AC14-41867BE203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44" y="1352515"/>
            <a:ext cx="1187804" cy="84973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951906-7D60-4ED2-8218-724925C88F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82756" y="2027976"/>
            <a:ext cx="3681626" cy="252608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206036-10F4-4F2E-8D29-E8CB053D66DF}"/>
              </a:ext>
            </a:extLst>
          </p:cNvPr>
          <p:cNvSpPr txBox="1"/>
          <p:nvPr/>
        </p:nvSpPr>
        <p:spPr>
          <a:xfrm>
            <a:off x="1566069" y="7729437"/>
            <a:ext cx="226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hlinkClick r:id="rId10" tooltip="https://commons.wikimedia.org/wiki/File:Colourful_speech_balloon.svg"/>
              </a:rPr>
              <a:t>この写真</a:t>
            </a:r>
            <a:r>
              <a:rPr lang="ja-JP" altLang="en-US" sz="900"/>
              <a:t> の作成者 不明な作成者 は </a:t>
            </a:r>
            <a:r>
              <a:rPr lang="ja-JP" altLang="en-US" sz="900">
                <a:hlinkClick r:id="rId11" tooltip="https://creativecommons.org/licenses/by-sa/3.0/"/>
              </a:rPr>
              <a:t>CC BY-SA</a:t>
            </a:r>
            <a:r>
              <a:rPr lang="ja-JP" altLang="en-US" sz="900"/>
              <a:t> のライセンスを許諾されています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493D124-E4EA-4D86-A714-76DFA631739F}"/>
              </a:ext>
            </a:extLst>
          </p:cNvPr>
          <p:cNvSpPr/>
          <p:nvPr/>
        </p:nvSpPr>
        <p:spPr>
          <a:xfrm>
            <a:off x="5202684" y="2641858"/>
            <a:ext cx="2739853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接種後にいつも通り</a:t>
            </a:r>
            <a:endParaRPr lang="en-US" altLang="ja-JP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1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ランニングをしたら汗が</a:t>
            </a:r>
            <a:r>
              <a:rPr lang="ja-JP" altLang="en-U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沢山</a:t>
            </a:r>
            <a:endParaRPr lang="en-US" altLang="ja-JP" sz="1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出て、脂肪燃焼の効果が</a:t>
            </a:r>
            <a:endParaRPr lang="en-US" altLang="ja-JP" sz="1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実感出来ました！</a:t>
            </a:r>
            <a:endParaRPr lang="en-US" altLang="ja-JP" sz="1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サブタイトル 1"/>
          <p:cNvSpPr txBox="1">
            <a:spLocks/>
          </p:cNvSpPr>
          <p:nvPr/>
        </p:nvSpPr>
        <p:spPr>
          <a:xfrm>
            <a:off x="9252792" y="4368371"/>
            <a:ext cx="15087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293" tIns="52146" rIns="104293" bIns="52146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1043017" rtl="0" eaLnBrk="1" fontAlgn="base" latinLnBrk="0" hangingPunct="1">
              <a:spcBef>
                <a:spcPct val="0"/>
              </a:spcBef>
              <a:spcAft>
                <a:spcPct val="80000"/>
              </a:spcAft>
              <a:buFontTx/>
              <a:buNone/>
              <a:defRPr kumimoji="1" lang="ja-JP" altLang="en-US" sz="19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21527" indent="0" algn="ctr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1043055" indent="0" algn="ctr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564582" indent="0" algn="ctr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2086109" indent="0" algn="ctr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607636" indent="0" algn="ctr" defTabSz="1043055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4" indent="0" algn="ctr" defTabSz="1043055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1" indent="0" algn="ctr" defTabSz="1043055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18" indent="0" algn="ctr" defTabSz="1043055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ＭＳ Ｐゴシック"/>
              </a:rPr>
              <a:t>院長も愛用♪</a:t>
            </a:r>
            <a:endParaRPr lang="en-US" altLang="ja-JP" sz="1400" b="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ＭＳ Ｐゴシック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EB54A0A-30D0-439D-A2B2-78509ACAA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61447"/>
              </p:ext>
            </p:extLst>
          </p:nvPr>
        </p:nvGraphicFramePr>
        <p:xfrm>
          <a:off x="5374959" y="4816821"/>
          <a:ext cx="5112569" cy="2432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0131">
                  <a:extLst>
                    <a:ext uri="{9D8B030D-6E8A-4147-A177-3AD203B41FA5}">
                      <a16:colId xmlns:a16="http://schemas.microsoft.com/office/drawing/2014/main" val="3469599069"/>
                    </a:ext>
                  </a:extLst>
                </a:gridCol>
                <a:gridCol w="998867">
                  <a:extLst>
                    <a:ext uri="{9D8B030D-6E8A-4147-A177-3AD203B41FA5}">
                      <a16:colId xmlns:a16="http://schemas.microsoft.com/office/drawing/2014/main" val="1985564846"/>
                    </a:ext>
                  </a:extLst>
                </a:gridCol>
                <a:gridCol w="1253571">
                  <a:extLst>
                    <a:ext uri="{9D8B030D-6E8A-4147-A177-3AD203B41FA5}">
                      <a16:colId xmlns:a16="http://schemas.microsoft.com/office/drawing/2014/main" val="307366649"/>
                    </a:ext>
                  </a:extLst>
                </a:gridCol>
              </a:tblGrid>
              <a:tr h="3479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  称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価  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目  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76412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 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DS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（ダイエットサポート）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rgbClr val="FF0066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\2,500</a:t>
                      </a:r>
                      <a:endParaRPr kumimoji="1" lang="ja-JP" altLang="en-US" sz="1200" b="1" dirty="0">
                        <a:solidFill>
                          <a:srgbClr val="FF0066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週間に</a:t>
                      </a:r>
                      <a:r>
                        <a:rPr kumimoji="1" lang="en-US" altLang="ja-JP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　程度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3175265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 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DS</a:t>
                      </a:r>
                      <a:r>
                        <a:rPr kumimoji="1" lang="en-US" altLang="ja-JP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</a:t>
                      </a:r>
                      <a:r>
                        <a:rPr kumimoji="1" lang="ja-JP" altLang="en-US" sz="1200" b="1" dirty="0">
                          <a:solidFill>
                            <a:srgbClr val="7030A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プラセンタ</a:t>
                      </a:r>
                      <a:r>
                        <a:rPr kumimoji="1" lang="en-US" altLang="ja-JP" sz="1200" b="1" dirty="0">
                          <a:solidFill>
                            <a:srgbClr val="7030A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2A</a:t>
                      </a:r>
                      <a:endParaRPr kumimoji="1" lang="ja-JP" altLang="en-US" sz="1200" b="1" dirty="0">
                        <a:solidFill>
                          <a:srgbClr val="7030A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rgbClr val="FF0066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\4,700</a:t>
                      </a:r>
                      <a:endParaRPr kumimoji="1" lang="ja-JP" altLang="en-US" sz="1200" b="1" dirty="0">
                        <a:solidFill>
                          <a:srgbClr val="FF0066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55566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 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DS</a:t>
                      </a:r>
                      <a:r>
                        <a:rPr kumimoji="1" lang="en-US" altLang="ja-JP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</a:t>
                      </a:r>
                      <a:r>
                        <a:rPr kumimoji="1" lang="ja-JP" alt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にんにく</a:t>
                      </a:r>
                      <a:r>
                        <a:rPr kumimoji="1" lang="en-US" altLang="ja-JP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2A</a:t>
                      </a:r>
                      <a:endParaRPr kumimoji="1" lang="ja-JP" altLang="en-US" sz="1200" b="1" dirty="0">
                        <a:solidFill>
                          <a:srgbClr val="7030A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rgbClr val="FF0066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\5,000</a:t>
                      </a:r>
                      <a:endParaRPr kumimoji="1" lang="ja-JP" altLang="en-US" sz="1200" b="1" dirty="0">
                        <a:solidFill>
                          <a:srgbClr val="FF0066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84650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 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DS</a:t>
                      </a:r>
                      <a:r>
                        <a:rPr kumimoji="1" lang="en-US" altLang="ja-JP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</a:t>
                      </a:r>
                      <a:r>
                        <a:rPr kumimoji="1" lang="ja-JP" altLang="en-US" sz="1200" b="1" dirty="0">
                          <a:solidFill>
                            <a:srgbClr val="7030A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プラセンタ</a:t>
                      </a:r>
                      <a:r>
                        <a:rPr kumimoji="1" lang="en-US" altLang="ja-JP" sz="1200" b="1" dirty="0">
                          <a:solidFill>
                            <a:srgbClr val="7030A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2A</a:t>
                      </a:r>
                      <a:r>
                        <a:rPr kumimoji="1" lang="en-US" altLang="ja-JP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</a:t>
                      </a:r>
                      <a:r>
                        <a:rPr kumimoji="1" lang="ja-JP" alt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にんにく</a:t>
                      </a:r>
                      <a:r>
                        <a:rPr kumimoji="1" lang="en-US" altLang="ja-JP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2A</a:t>
                      </a:r>
                      <a:endParaRPr kumimoji="1" lang="ja-JP" alt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rgbClr val="FF0066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\6,800</a:t>
                      </a:r>
                      <a:endParaRPr kumimoji="1" lang="ja-JP" altLang="en-US" sz="1200" b="1" dirty="0">
                        <a:solidFill>
                          <a:srgbClr val="FF0066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26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200" b="1" dirty="0">
                        <a:solidFill>
                          <a:srgbClr val="FF0066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756201"/>
                  </a:ext>
                </a:extLst>
              </a:tr>
              <a:tr h="292296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⑤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DS</a:t>
                      </a:r>
                      <a:r>
                        <a:rPr kumimoji="1" lang="ja-JP" altLang="en-US" sz="1200" b="1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回数券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回券（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回無料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  <a:p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>
                          <a:solidFill>
                            <a:srgbClr val="FF0066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\12,500</a:t>
                      </a:r>
                      <a:endParaRPr kumimoji="1" lang="ja-JP" altLang="en-US" sz="1200" b="1" dirty="0">
                        <a:solidFill>
                          <a:srgbClr val="FF0066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endParaRPr kumimoji="1" lang="ja-JP" altLang="en-US" sz="1200" b="1" dirty="0">
                        <a:solidFill>
                          <a:srgbClr val="FF0066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11219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6C484A6-8C19-43CB-BE21-68EF4CA1CA71}"/>
              </a:ext>
            </a:extLst>
          </p:cNvPr>
          <p:cNvSpPr/>
          <p:nvPr/>
        </p:nvSpPr>
        <p:spPr>
          <a:xfrm>
            <a:off x="254284" y="4876117"/>
            <a:ext cx="4799873" cy="10695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b="0" cap="none" spc="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「</a:t>
            </a:r>
            <a:r>
              <a:rPr lang="en-US" altLang="ja-JP" sz="3200" b="0" cap="none" spc="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</a:t>
            </a:r>
            <a:r>
              <a:rPr lang="ja-JP" altLang="en-US" sz="3200" b="0" cap="none" spc="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リポ酸」</a:t>
            </a:r>
            <a:r>
              <a:rPr lang="en-US" altLang="ja-JP" sz="3200" b="0" cap="none" spc="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ja-JP" altLang="en-US" sz="3200" b="0" cap="none" spc="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「</a:t>
            </a:r>
            <a:r>
              <a:rPr lang="ja-JP" altLang="en-US" sz="3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ビタミン</a:t>
            </a:r>
            <a:r>
              <a:rPr lang="ja-JP" altLang="en-US" sz="3200" b="0" cap="none" spc="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」</a:t>
            </a:r>
            <a:endParaRPr lang="en-US" altLang="ja-JP" sz="3200" b="0" cap="none" spc="0" dirty="0">
              <a:ln w="0">
                <a:noFill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050" b="0" cap="none" spc="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ja-JP" altLang="en-US" sz="1050" b="0" cap="none" spc="0" dirty="0">
                <a:ln w="0">
                  <a:noFill/>
                </a:ln>
                <a:solidFill>
                  <a:srgbClr val="4824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＝チオクト酸／エネルギー代謝を　　　　</a:t>
            </a:r>
            <a:r>
              <a:rPr lang="ja-JP" altLang="en-US" sz="1050" dirty="0">
                <a:ln w="0">
                  <a:noFill/>
                </a:ln>
                <a:solidFill>
                  <a:srgbClr val="4824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＝複合ビタミンで疲労回復！</a:t>
            </a:r>
            <a:endParaRPr lang="en-US" altLang="ja-JP" sz="1050" b="0" cap="none" spc="0" dirty="0">
              <a:ln w="0">
                <a:noFill/>
              </a:ln>
              <a:solidFill>
                <a:srgbClr val="4824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050" b="0" cap="none" spc="0" dirty="0">
                <a:ln w="0">
                  <a:noFill/>
                </a:ln>
                <a:solidFill>
                  <a:srgbClr val="4824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促進することによる痩身効果　　　　　　　</a:t>
            </a:r>
            <a:endParaRPr lang="en-US" altLang="ja-JP" sz="1050" b="0" cap="none" spc="0">
              <a:ln w="0">
                <a:noFill/>
              </a:ln>
              <a:solidFill>
                <a:srgbClr val="4824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ja-JP" altLang="en-US" sz="1050" b="0" cap="none" spc="0" dirty="0">
              <a:ln w="0">
                <a:noFill/>
              </a:ln>
              <a:solidFill>
                <a:srgbClr val="4824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FF37FFB-3891-4EF7-9D09-49B0607A6C78}"/>
              </a:ext>
            </a:extLst>
          </p:cNvPr>
          <p:cNvSpPr/>
          <p:nvPr/>
        </p:nvSpPr>
        <p:spPr>
          <a:xfrm>
            <a:off x="229621" y="3860540"/>
            <a:ext cx="60708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dirty="0">
                <a:ln w="0"/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そんな方にお勧めなのが</a:t>
            </a:r>
            <a:endParaRPr lang="en-US" altLang="ja-JP" dirty="0">
              <a:ln w="0"/>
              <a:solidFill>
                <a:srgbClr val="FF006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ja-JP" altLang="en-US" dirty="0">
                <a:ln w="0"/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内服薬に較べて絶大な効果が期待😃♪</a:t>
            </a:r>
            <a:endParaRPr lang="en-US" altLang="ja-JP" dirty="0">
              <a:ln w="0"/>
              <a:solidFill>
                <a:srgbClr val="FF006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ja-JP" altLang="en-US" dirty="0">
                <a:ln w="0"/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ダイエットサポート注射！是非、試してみませんか？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8BB264E0-DB81-451C-AB41-3F891BBA0D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985">
            <a:off x="9042443" y="1998314"/>
            <a:ext cx="1765299" cy="50531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C215DFE-F0EB-4A88-8B8D-A244C3BB19FD}"/>
              </a:ext>
            </a:extLst>
          </p:cNvPr>
          <p:cNvSpPr/>
          <p:nvPr/>
        </p:nvSpPr>
        <p:spPr>
          <a:xfrm>
            <a:off x="123313" y="5797507"/>
            <a:ext cx="51539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1400" b="1" dirty="0">
                <a:ln w="3175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lang="ja-JP" altLang="en-US" sz="1400" b="1" dirty="0">
                <a:ln w="3175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プラセンタ（美容効果）とにんにく（元気パワー）とご希望に応じて</a:t>
            </a:r>
            <a:endParaRPr lang="en-US" altLang="ja-JP" sz="1400" b="1" dirty="0">
              <a:ln w="3175">
                <a:noFill/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400" b="1" dirty="0">
                <a:ln w="3175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併用して接種可能です。接種所要時間は約</a:t>
            </a:r>
            <a:r>
              <a:rPr lang="en-US" altLang="ja-JP" sz="1400" b="1" dirty="0">
                <a:ln w="3175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sz="1400" b="1" dirty="0">
                <a:ln w="3175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分程度です！</a:t>
            </a:r>
            <a:endParaRPr lang="en-US" altLang="ja-JP" sz="1400" b="1" dirty="0">
              <a:ln w="3175">
                <a:noFill/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206A004-1BA8-4F84-9370-F8DB1A78AF5A}"/>
              </a:ext>
            </a:extLst>
          </p:cNvPr>
          <p:cNvSpPr/>
          <p:nvPr/>
        </p:nvSpPr>
        <p:spPr>
          <a:xfrm>
            <a:off x="1973529" y="6420002"/>
            <a:ext cx="197842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>
                  <a:noFill/>
                </a:ln>
                <a:solidFill>
                  <a:srgbClr val="3760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ご予約・お問合せ</a:t>
            </a:r>
            <a:r>
              <a:rPr lang="ja-JP" altLang="en-US" sz="1600" dirty="0">
                <a:ln w="0">
                  <a:noFill/>
                </a:ln>
                <a:solidFill>
                  <a:srgbClr val="3760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　</a:t>
            </a:r>
            <a:endParaRPr lang="en-US" altLang="ja-JP" sz="1600" dirty="0">
              <a:ln w="0">
                <a:noFill/>
              </a:ln>
              <a:solidFill>
                <a:srgbClr val="37609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pPr algn="ctr"/>
            <a:r>
              <a:rPr lang="en-US" altLang="ja-JP" sz="1100" dirty="0">
                <a:ln w="0">
                  <a:noFill/>
                </a:ln>
                <a:solidFill>
                  <a:srgbClr val="3760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RESERVATIONS</a:t>
            </a:r>
            <a:r>
              <a:rPr lang="ja-JP" altLang="en-US" sz="1100" dirty="0">
                <a:ln w="0">
                  <a:noFill/>
                </a:ln>
                <a:solidFill>
                  <a:srgbClr val="3760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＆</a:t>
            </a:r>
            <a:r>
              <a:rPr lang="en-US" altLang="ja-JP" sz="1100" dirty="0">
                <a:ln w="0">
                  <a:noFill/>
                </a:ln>
                <a:solidFill>
                  <a:srgbClr val="3760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INQUIRIES</a:t>
            </a:r>
            <a:endParaRPr lang="ja-JP" altLang="en-US" sz="1100" b="0" cap="none" spc="0" dirty="0">
              <a:ln w="0">
                <a:noFill/>
              </a:ln>
              <a:solidFill>
                <a:srgbClr val="37609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8A716F6-A4D4-4EC6-B9AD-2BBF933A3D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7"/>
          <a:stretch/>
        </p:blipFill>
        <p:spPr>
          <a:xfrm>
            <a:off x="-114897" y="6267873"/>
            <a:ext cx="1609251" cy="108002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570226B-EBD2-4F2E-9955-5D79D669E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9" t="1" r="1" b="2751"/>
          <a:stretch/>
        </p:blipFill>
        <p:spPr>
          <a:xfrm>
            <a:off x="4245187" y="6722501"/>
            <a:ext cx="1367690" cy="83876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07BC368-55CB-4FFB-86FF-E20C1190CB67}"/>
              </a:ext>
            </a:extLst>
          </p:cNvPr>
          <p:cNvSpPr/>
          <p:nvPr/>
        </p:nvSpPr>
        <p:spPr>
          <a:xfrm>
            <a:off x="1552454" y="6841145"/>
            <a:ext cx="27238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cap="none" spc="0" dirty="0">
                <a:ln w="0">
                  <a:noFill/>
                </a:ln>
                <a:solidFill>
                  <a:srgbClr val="3760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047-710-7411</a:t>
            </a:r>
            <a:endParaRPr lang="ja-JP" altLang="en-US" sz="3000" b="1" cap="none" spc="0" dirty="0">
              <a:ln w="0">
                <a:noFill/>
              </a:ln>
              <a:solidFill>
                <a:srgbClr val="37609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C99C60E-B910-466C-8451-263E271A4D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21" y="6229832"/>
            <a:ext cx="507872" cy="38034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FA17DA8-14DF-4C00-A93E-D3A9C8AAB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r="46097" b="-527"/>
          <a:stretch/>
        </p:blipFill>
        <p:spPr>
          <a:xfrm>
            <a:off x="-768969" y="6651449"/>
            <a:ext cx="1876468" cy="93339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3BF4270-2BA0-4EB7-8171-237CF19AA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" r="46097" b="-527"/>
          <a:stretch/>
        </p:blipFill>
        <p:spPr>
          <a:xfrm>
            <a:off x="5328855" y="6627871"/>
            <a:ext cx="3333319" cy="933392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3BD2BF4-E2DE-4BFA-B37B-1FD829922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" r="46097" b="-527"/>
          <a:stretch/>
        </p:blipFill>
        <p:spPr>
          <a:xfrm>
            <a:off x="7640425" y="6641916"/>
            <a:ext cx="3333319" cy="9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4584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</Words>
  <Application>Microsoft Office PowerPoint</Application>
  <PresentationFormat>ユーザー設定</PresentationFormat>
  <Paragraphs>42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HGS創英角ﾎﾟｯﾌﾟ体</vt:lpstr>
      <vt:lpstr>Calibri</vt:lpstr>
      <vt:lpstr>Arial</vt:lpstr>
      <vt:lpstr>Algerian</vt:lpstr>
      <vt:lpstr>メイリオ</vt:lpstr>
      <vt:lpstr>Wingdings</vt:lpstr>
      <vt:lpstr>HG丸ｺﾞｼｯｸM-PRO</vt:lpstr>
      <vt:lpstr>ＭＳ Ｐゴシック</vt:lpstr>
      <vt:lpstr>デザインの設定</vt:lpstr>
      <vt:lpstr>即効性がすごい！ ダイエット注射で脂肪燃焼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2008-11-17T05:18:55Z</dcterms:created>
  <dcterms:modified xsi:type="dcterms:W3CDTF">2023-08-02T08:07:45Z</dcterms:modified>
</cp:coreProperties>
</file>