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2077"/>
    <a:srgbClr val="4CB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49A606-6DF2-4A11-92C3-D14E2438AAC6}" v="8" dt="2021-09-28T06:43:56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01C0B2-C353-471D-814E-8D6A96FD6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7AE0F5-FE67-4271-974A-267E592AC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579D82-D4DD-4A25-B756-B95FA3C3F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DC87-6EBA-4DF2-B299-1B8DF6A03715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71D52E-D63E-4458-B0D1-6A3A7646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36BC93-6119-46E5-B969-F5E3A96E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FDAA-3585-45F4-911B-55F3557DE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23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37FA0D-E937-44FF-A944-6CAC1BDFB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DBAF758-CDB4-46E0-B354-987368066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6790F9-287B-41ED-929D-C784AD661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DC87-6EBA-4DF2-B299-1B8DF6A03715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CC8273-AA45-47E2-B4CB-5192998C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DF163B-58A9-4F8E-83C3-8EDA78B0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FDAA-3585-45F4-911B-55F3557DE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82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6CE1A84-03A0-4201-8565-29A1EE5D4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CCBFC46-48A0-4FB4-A9F5-CD332C865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F9CC93-3AB1-4017-A591-60BAD3F1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DC87-6EBA-4DF2-B299-1B8DF6A03715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6D124D-1966-4F72-BF5F-40FCEADA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66AE45-FB75-413B-B311-ED69F016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FDAA-3585-45F4-911B-55F3557DE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80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A96EE9-5715-498A-AF9E-756A071F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B85B4E-1D5B-44E8-A036-B15FCBDBF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FD3B23-4820-47B4-A35E-17EEEAAE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DC87-6EBA-4DF2-B299-1B8DF6A03715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739E7F-E4C3-4983-902C-0BB62FF6F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E7F479-5337-48BD-8497-542F9CF05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FDAA-3585-45F4-911B-55F3557DE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1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BF2126-A800-4EF3-AAA1-D27A8CD61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74DC6D3-7BC1-4987-9099-8943097BC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75FECA-B2EA-4ACA-B95E-C7666C0AF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DC87-6EBA-4DF2-B299-1B8DF6A03715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BB8947-B016-4023-93DE-79F6D016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1D0ABA-9607-458B-9037-C318A230D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FDAA-3585-45F4-911B-55F3557DE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81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D10CAF-BCA0-4E1C-9A61-82A5677D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019138-7CCB-4772-B682-022FC5F45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82C4526-64D4-4F68-AC83-491736C13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9973F0-DAC2-440D-AFB4-CFB63BD23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DC87-6EBA-4DF2-B299-1B8DF6A03715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264FD60-1F9F-4BF7-B532-9626CEB6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9CC2A0-DD3E-4D06-A9C3-644FB9D2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FDAA-3585-45F4-911B-55F3557DE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11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C557F9-A35D-407F-9BAD-11A0319B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AA300A-01CC-43E8-A31B-CC1E2468A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F626EA6-792A-43D3-A967-CF4D3C5B4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DC4AEA8-A688-4FD2-AFEE-AB241B1BE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16E3946-8B11-4063-9B62-BAA7768F9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8BBE206-3B21-40A8-BDA4-AC4A4F482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DC87-6EBA-4DF2-B299-1B8DF6A03715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22EAC61-73D8-447F-A013-6257EBAFB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AB70318-85CA-4EA8-BEBF-17DB338E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FDAA-3585-45F4-911B-55F3557DE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85CDC8-9213-4DA5-B8F5-A49824B3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1A63B60-C7C8-4865-B3C1-AC668AE09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DC87-6EBA-4DF2-B299-1B8DF6A03715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11A811F-4C49-4B1A-A917-D70A20B5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BD1B4BF-C5C8-45B5-B605-A15E674E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FDAA-3585-45F4-911B-55F3557DE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67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39A76D5-2E39-40DE-BEBA-8438A59D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DC87-6EBA-4DF2-B299-1B8DF6A03715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58727BF-FC45-4E34-A4FE-A998EA502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A824DD-D20A-4E40-8005-64B68E4D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FDAA-3585-45F4-911B-55F3557DE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4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E92314-9644-482B-B3C1-CAD8E1FD1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84A060-0B7D-427F-A463-0254DA14A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FC5D60F-7182-468A-8947-7953732C2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30FBDA-56F6-4128-AB1D-BFE050525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DC87-6EBA-4DF2-B299-1B8DF6A03715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16D066-27C4-4AED-8D04-F2C4B690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DAB496D-333A-4361-8705-4C8185C6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FDAA-3585-45F4-911B-55F3557DE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72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13427E-6DD8-4D33-8B30-8D0C714A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85DFC12-BE0F-4BB8-8666-3AD000ED1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EA85942-D947-4E51-A935-C3E094FE9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1D3A5C-F13A-447A-9BA5-2D4220ACB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DC87-6EBA-4DF2-B299-1B8DF6A03715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A53522-99CA-4BF1-832D-2B11FE5CB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14BBB40-401B-4041-9F49-B41EF961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FDAA-3585-45F4-911B-55F3557DE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15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6AD25FA-AB22-4465-A94F-0921FDA0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980009C-5D10-4AAC-9417-689C1843F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C4F014-A4EE-4576-903D-08B173226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0DC87-6EBA-4DF2-B299-1B8DF6A03715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889A51-AC78-40E8-B1F3-E02E10D49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D71E99-43D0-411D-8AE5-1E6E9DDCC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EFDAA-3585-45F4-911B-55F3557DE4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20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9D1A3C0C-CD39-4769-83BA-081E2DF6BDC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" y="-953561"/>
            <a:ext cx="12941614" cy="8640919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A40B195C-6095-4067-9799-A1D8137F6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006" y="1217215"/>
            <a:ext cx="11097794" cy="429936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36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36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（日）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は、松戸市休日当番（内科系）にて休日診療を行います。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休日診療では、通常の予約診療は受付しておりません。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予めご了承ください。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00000"/>
              </a:lnSpc>
            </a:pPr>
            <a:r>
              <a:rPr kumimoji="1" lang="en-US" altLang="ja-JP" sz="3600" b="1" dirty="0"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3600" b="1" dirty="0"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発熱外来をご受診希望の方へ</a:t>
            </a:r>
            <a:endParaRPr kumimoji="1" lang="en-US" altLang="ja-JP" sz="3600" b="1" dirty="0"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00000"/>
              </a:lnSpc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ご予約は賜っておりません。そのまま、直接来院していただいて構いません。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593775D-3F7A-4244-B92F-87BC2909813B}"/>
              </a:ext>
            </a:extLst>
          </p:cNvPr>
          <p:cNvGrpSpPr/>
          <p:nvPr/>
        </p:nvGrpSpPr>
        <p:grpSpPr>
          <a:xfrm>
            <a:off x="248642" y="78685"/>
            <a:ext cx="11488276" cy="954094"/>
            <a:chOff x="-447006" y="932604"/>
            <a:chExt cx="12183722" cy="1022208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83AC5F3-9252-4BC9-888B-989C7BDC4EDA}"/>
                </a:ext>
              </a:extLst>
            </p:cNvPr>
            <p:cNvGrpSpPr/>
            <p:nvPr/>
          </p:nvGrpSpPr>
          <p:grpSpPr>
            <a:xfrm>
              <a:off x="4233980" y="932604"/>
              <a:ext cx="7502736" cy="1022208"/>
              <a:chOff x="1840405" y="520008"/>
              <a:chExt cx="7502736" cy="1022208"/>
            </a:xfrm>
          </p:grpSpPr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A7DCACCF-249B-48A5-9435-1F511C629C01}"/>
                  </a:ext>
                </a:extLst>
              </p:cNvPr>
              <p:cNvSpPr/>
              <p:nvPr/>
            </p:nvSpPr>
            <p:spPr>
              <a:xfrm>
                <a:off x="1840405" y="552968"/>
                <a:ext cx="937842" cy="98924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:r>
                  <a:rPr lang="ja-JP" altLang="en-US" sz="5400" b="1" cap="none" spc="50" dirty="0">
                    <a:ln w="9525" cmpd="sng">
                      <a:solidFill>
                        <a:srgbClr val="0070C0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診</a:t>
                </a:r>
              </a:p>
            </p:txBody>
          </p:sp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0E774B7D-68F5-46FB-ACCA-63ABB5133190}"/>
                  </a:ext>
                </a:extLst>
              </p:cNvPr>
              <p:cNvSpPr/>
              <p:nvPr/>
            </p:nvSpPr>
            <p:spPr>
              <a:xfrm>
                <a:off x="2778247" y="585927"/>
                <a:ext cx="937842" cy="92333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:r>
                  <a:rPr lang="ja-JP" altLang="en-US" sz="5400" b="1" cap="none" spc="50" dirty="0">
                    <a:ln w="9525" cmpd="sng">
                      <a:noFill/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療</a:t>
                </a:r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5AAA2307-E12A-4BFB-AEB5-00B9FFB82E21}"/>
                  </a:ext>
                </a:extLst>
              </p:cNvPr>
              <p:cNvSpPr/>
              <p:nvPr/>
            </p:nvSpPr>
            <p:spPr>
              <a:xfrm>
                <a:off x="3707866" y="520008"/>
                <a:ext cx="937842" cy="98924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:r>
                  <a:rPr lang="ja-JP" altLang="en-US" sz="5400" b="1" spc="50" dirty="0">
                    <a:ln w="9525" cmpd="sng">
                      <a:solidFill>
                        <a:srgbClr val="0070C0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日</a:t>
                </a:r>
                <a:endParaRPr lang="ja-JP" altLang="en-US" sz="5400" b="1" cap="none" spc="50" dirty="0">
                  <a:ln w="9525" cmpd="sng">
                    <a:solidFill>
                      <a:srgbClr val="0070C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4C42B251-3463-4507-80BA-FDAD7D957EBA}"/>
                  </a:ext>
                </a:extLst>
              </p:cNvPr>
              <p:cNvSpPr/>
              <p:nvPr/>
            </p:nvSpPr>
            <p:spPr>
              <a:xfrm>
                <a:off x="4653931" y="585926"/>
                <a:ext cx="937842" cy="92333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:r>
                  <a:rPr lang="ja-JP" altLang="en-US" sz="5400" b="1" cap="none" spc="50" dirty="0">
                    <a:ln w="9525" cmpd="sng">
                      <a:noFill/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の</a:t>
                </a:r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B60DD7D4-FFD0-47E4-AF5F-BC146F4FEDBF}"/>
                  </a:ext>
                </a:extLst>
              </p:cNvPr>
              <p:cNvSpPr/>
              <p:nvPr/>
            </p:nvSpPr>
            <p:spPr>
              <a:xfrm>
                <a:off x="5591773" y="552967"/>
                <a:ext cx="937842" cy="98924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:r>
                  <a:rPr lang="ja-JP" altLang="en-US" sz="5400" b="1" spc="50" dirty="0">
                    <a:ln w="9525" cmpd="sng">
                      <a:solidFill>
                        <a:srgbClr val="0070C0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お</a:t>
                </a:r>
                <a:endParaRPr lang="ja-JP" altLang="en-US" sz="5400" b="1" cap="none" spc="50" dirty="0">
                  <a:ln w="9525" cmpd="sng">
                    <a:solidFill>
                      <a:srgbClr val="0070C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E90ED8C3-F5EA-4B2C-B85C-20D2E895507E}"/>
                  </a:ext>
                </a:extLst>
              </p:cNvPr>
              <p:cNvSpPr/>
              <p:nvPr/>
            </p:nvSpPr>
            <p:spPr>
              <a:xfrm>
                <a:off x="6529615" y="585926"/>
                <a:ext cx="937842" cy="92333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:r>
                  <a:rPr lang="ja-JP" altLang="en-US" sz="5400" b="1" cap="none" spc="50" dirty="0">
                    <a:ln w="9525" cmpd="sng">
                      <a:noFill/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知</a:t>
                </a:r>
              </a:p>
            </p:txBody>
          </p: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CC52865C-8C8A-48CC-82D4-2543D130B8A3}"/>
                  </a:ext>
                </a:extLst>
              </p:cNvPr>
              <p:cNvSpPr/>
              <p:nvPr/>
            </p:nvSpPr>
            <p:spPr>
              <a:xfrm>
                <a:off x="7467457" y="552967"/>
                <a:ext cx="937842" cy="98924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:r>
                  <a:rPr lang="ja-JP" altLang="en-US" sz="5400" b="1" spc="50" dirty="0">
                    <a:ln w="9525" cmpd="sng">
                      <a:solidFill>
                        <a:srgbClr val="0070C0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ら</a:t>
                </a:r>
                <a:endParaRPr lang="ja-JP" altLang="en-US" sz="5400" b="1" cap="none" spc="50" dirty="0">
                  <a:ln w="9525" cmpd="sng">
                    <a:solidFill>
                      <a:srgbClr val="0070C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03A0D61E-05B4-426C-8DC3-B9A959EAD78F}"/>
                  </a:ext>
                </a:extLst>
              </p:cNvPr>
              <p:cNvSpPr/>
              <p:nvPr/>
            </p:nvSpPr>
            <p:spPr>
              <a:xfrm>
                <a:off x="8405299" y="585926"/>
                <a:ext cx="937842" cy="92333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:r>
                  <a:rPr lang="ja-JP" altLang="en-US" sz="5400" b="1" cap="none" spc="50" dirty="0">
                    <a:ln w="9525" cmpd="sng">
                      <a:noFill/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せ</a:t>
                </a:r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86828764-0883-4AA3-9B43-C3FF23AA4627}"/>
                </a:ext>
              </a:extLst>
            </p:cNvPr>
            <p:cNvGrpSpPr/>
            <p:nvPr/>
          </p:nvGrpSpPr>
          <p:grpSpPr>
            <a:xfrm>
              <a:off x="-447006" y="965563"/>
              <a:ext cx="4689210" cy="989248"/>
              <a:chOff x="902563" y="552967"/>
              <a:chExt cx="4689210" cy="989248"/>
            </a:xfrm>
          </p:grpSpPr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5E512F66-BD59-45F8-B3C7-E325B822A1FA}"/>
                  </a:ext>
                </a:extLst>
              </p:cNvPr>
              <p:cNvSpPr/>
              <p:nvPr/>
            </p:nvSpPr>
            <p:spPr>
              <a:xfrm>
                <a:off x="902563" y="585926"/>
                <a:ext cx="937842" cy="92333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:r>
                  <a:rPr lang="ja-JP" altLang="en-US" sz="5400" b="1" cap="none" spc="50" dirty="0">
                    <a:ln w="9525" cmpd="sng">
                      <a:noFill/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松</a:t>
                </a:r>
              </a:p>
            </p:txBody>
          </p:sp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9C8112A5-E483-41C1-B66E-20DB187A9B03}"/>
                  </a:ext>
                </a:extLst>
              </p:cNvPr>
              <p:cNvSpPr/>
              <p:nvPr/>
            </p:nvSpPr>
            <p:spPr>
              <a:xfrm>
                <a:off x="1840405" y="552967"/>
                <a:ext cx="937842" cy="98924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:r>
                  <a:rPr lang="ja-JP" altLang="en-US" sz="5400" b="1" cap="none" spc="50" dirty="0">
                    <a:ln w="9525" cmpd="sng">
                      <a:solidFill>
                        <a:srgbClr val="0070C0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戸</a:t>
                </a:r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A8E3713A-2430-4CC9-810C-863367ACD379}"/>
                  </a:ext>
                </a:extLst>
              </p:cNvPr>
              <p:cNvSpPr/>
              <p:nvPr/>
            </p:nvSpPr>
            <p:spPr>
              <a:xfrm>
                <a:off x="2778247" y="585926"/>
                <a:ext cx="937842" cy="92333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:r>
                  <a:rPr lang="ja-JP" altLang="en-US" sz="5400" b="1" cap="none" spc="50" dirty="0">
                    <a:ln w="9525" cmpd="sng">
                      <a:noFill/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市</a:t>
                </a:r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E9713EE4-6DE2-4584-BEAA-48DDC369BCFC}"/>
                  </a:ext>
                </a:extLst>
              </p:cNvPr>
              <p:cNvSpPr/>
              <p:nvPr/>
            </p:nvSpPr>
            <p:spPr>
              <a:xfrm>
                <a:off x="3716089" y="552967"/>
                <a:ext cx="937842" cy="98924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:r>
                  <a:rPr lang="ja-JP" altLang="en-US" sz="5400" b="1" spc="50" dirty="0">
                    <a:ln w="9525" cmpd="sng">
                      <a:solidFill>
                        <a:srgbClr val="0070C0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休</a:t>
                </a:r>
                <a:endParaRPr lang="ja-JP" altLang="en-US" sz="5400" b="1" cap="none" spc="50" dirty="0">
                  <a:ln w="9525" cmpd="sng">
                    <a:solidFill>
                      <a:srgbClr val="0070C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6B2C3290-B545-4441-812D-DC171F0A15AB}"/>
                  </a:ext>
                </a:extLst>
              </p:cNvPr>
              <p:cNvSpPr/>
              <p:nvPr/>
            </p:nvSpPr>
            <p:spPr>
              <a:xfrm>
                <a:off x="4653931" y="585926"/>
                <a:ext cx="937842" cy="92333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/>
                <a:r>
                  <a:rPr lang="ja-JP" altLang="en-US" sz="5400" b="1" cap="none" spc="50" dirty="0">
                    <a:ln w="9525" cmpd="sng">
                      <a:noFill/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rPr>
                  <a:t>日</a:t>
                </a:r>
              </a:p>
            </p:txBody>
          </p:sp>
        </p:grpSp>
      </p:grpSp>
      <p:sp>
        <p:nvSpPr>
          <p:cNvPr id="26" name="字幕 2">
            <a:extLst>
              <a:ext uri="{FF2B5EF4-FFF2-40B4-BE49-F238E27FC236}">
                <a16:creationId xmlns:a16="http://schemas.microsoft.com/office/drawing/2014/main" id="{D6D5A888-2F30-4EF2-8BBF-5189C9BED311}"/>
              </a:ext>
            </a:extLst>
          </p:cNvPr>
          <p:cNvSpPr txBox="1">
            <a:spLocks/>
          </p:cNvSpPr>
          <p:nvPr/>
        </p:nvSpPr>
        <p:spPr>
          <a:xfrm>
            <a:off x="6993849" y="5549446"/>
            <a:ext cx="5071678" cy="9629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softEdge rad="3175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endParaRPr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1" name="表 30">
            <a:extLst>
              <a:ext uri="{FF2B5EF4-FFF2-40B4-BE49-F238E27FC236}">
                <a16:creationId xmlns:a16="http://schemas.microsoft.com/office/drawing/2014/main" id="{23C8766C-3AFD-4F37-8FBD-358CFB38C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153717"/>
              </p:ext>
            </p:extLst>
          </p:nvPr>
        </p:nvGraphicFramePr>
        <p:xfrm>
          <a:off x="464756" y="5033588"/>
          <a:ext cx="6313915" cy="18897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06575">
                  <a:extLst>
                    <a:ext uri="{9D8B030D-6E8A-4147-A177-3AD203B41FA5}">
                      <a16:colId xmlns:a16="http://schemas.microsoft.com/office/drawing/2014/main" val="3639395546"/>
                    </a:ext>
                  </a:extLst>
                </a:gridCol>
                <a:gridCol w="5507340">
                  <a:extLst>
                    <a:ext uri="{9D8B030D-6E8A-4147-A177-3AD203B41FA5}">
                      <a16:colId xmlns:a16="http://schemas.microsoft.com/office/drawing/2014/main" val="1023594028"/>
                    </a:ext>
                  </a:extLst>
                </a:gridCol>
              </a:tblGrid>
              <a:tr h="7942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/>
                        <a:t>午前</a:t>
                      </a:r>
                      <a:endParaRPr kumimoji="1" lang="en-US" altLang="ja-JP" sz="28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Arial Black" panose="020B0A04020102020204" pitchFamily="34" charset="0"/>
                        </a:rPr>
                        <a:t>午前</a:t>
                      </a:r>
                      <a:r>
                        <a:rPr kumimoji="1" lang="ja-JP" altLang="en-US" sz="32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1" lang="en-US" altLang="ja-JP" sz="3600" dirty="0">
                          <a:latin typeface="Arial Black" panose="020B0A04020102020204" pitchFamily="34" charset="0"/>
                        </a:rPr>
                        <a:t>9</a:t>
                      </a:r>
                      <a:r>
                        <a:rPr kumimoji="1" lang="ja-JP" altLang="en-US" sz="3600" dirty="0">
                          <a:latin typeface="Arial Black" panose="020B0A04020102020204" pitchFamily="34" charset="0"/>
                        </a:rPr>
                        <a:t>：</a:t>
                      </a:r>
                      <a:r>
                        <a:rPr kumimoji="1" lang="en-US" altLang="ja-JP" sz="3600" dirty="0">
                          <a:latin typeface="Arial Black" panose="020B0A04020102020204" pitchFamily="34" charset="0"/>
                        </a:rPr>
                        <a:t>00 </a:t>
                      </a:r>
                      <a:r>
                        <a:rPr kumimoji="1" lang="ja-JP" altLang="en-US" sz="3200" dirty="0">
                          <a:latin typeface="Arial Black" panose="020B0A04020102020204" pitchFamily="34" charset="0"/>
                        </a:rPr>
                        <a:t>～ </a:t>
                      </a:r>
                      <a:r>
                        <a:rPr kumimoji="1" lang="ja-JP" altLang="en-US" sz="2400" dirty="0">
                          <a:latin typeface="Arial Black" panose="020B0A04020102020204" pitchFamily="34" charset="0"/>
                        </a:rPr>
                        <a:t>午後</a:t>
                      </a:r>
                      <a:r>
                        <a:rPr kumimoji="1" lang="ja-JP" altLang="en-US" sz="320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1" lang="en-US" altLang="ja-JP" sz="3600" dirty="0">
                          <a:latin typeface="Arial Black" panose="020B0A04020102020204" pitchFamily="34" charset="0"/>
                        </a:rPr>
                        <a:t>1</a:t>
                      </a:r>
                      <a:r>
                        <a:rPr kumimoji="1" lang="ja-JP" altLang="en-US" sz="3600" dirty="0">
                          <a:latin typeface="Arial Black" panose="020B0A04020102020204" pitchFamily="34" charset="0"/>
                        </a:rPr>
                        <a:t>：</a:t>
                      </a:r>
                      <a:r>
                        <a:rPr kumimoji="1" lang="en-US" altLang="ja-JP" sz="3600" dirty="0">
                          <a:latin typeface="Arial Black" panose="020B0A04020102020204" pitchFamily="34" charset="0"/>
                        </a:rPr>
                        <a:t>00</a:t>
                      </a:r>
                      <a:endParaRPr kumimoji="1" lang="ja-JP" altLang="en-US" sz="3200" b="1" dirty="0">
                        <a:latin typeface="Arial Black" panose="020B0A040201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468782"/>
                  </a:ext>
                </a:extLst>
              </a:tr>
              <a:tr h="7942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/>
                        <a:t>午後</a:t>
                      </a:r>
                      <a:endParaRPr kumimoji="1" lang="ja-JP" altLang="en-US" sz="28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latin typeface="Arial Black" panose="020B0A04020102020204" pitchFamily="34" charset="0"/>
                        </a:rPr>
                        <a:t>午後</a:t>
                      </a:r>
                      <a:r>
                        <a:rPr kumimoji="1" lang="ja-JP" altLang="en-US" sz="3200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1" lang="en-US" altLang="ja-JP" sz="3600" b="1" dirty="0">
                          <a:latin typeface="Arial Black" panose="020B0A04020102020204" pitchFamily="34" charset="0"/>
                        </a:rPr>
                        <a:t>2</a:t>
                      </a:r>
                      <a:r>
                        <a:rPr kumimoji="1" lang="ja-JP" altLang="en-US" sz="3600" b="1" dirty="0">
                          <a:latin typeface="Arial Black" panose="020B0A04020102020204" pitchFamily="34" charset="0"/>
                        </a:rPr>
                        <a:t>：</a:t>
                      </a:r>
                      <a:r>
                        <a:rPr kumimoji="1" lang="en-US" altLang="ja-JP" sz="3600" b="1" dirty="0">
                          <a:latin typeface="Arial Black" panose="020B0A04020102020204" pitchFamily="34" charset="0"/>
                        </a:rPr>
                        <a:t>00</a:t>
                      </a:r>
                      <a:r>
                        <a:rPr kumimoji="1" lang="en-US" altLang="ja-JP" sz="3200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1" lang="ja-JP" altLang="en-US" sz="3200" b="1" dirty="0">
                          <a:latin typeface="Arial Black" panose="020B0A04020102020204" pitchFamily="34" charset="0"/>
                        </a:rPr>
                        <a:t>～ </a:t>
                      </a:r>
                      <a:r>
                        <a:rPr kumimoji="1" lang="ja-JP" altLang="en-US" sz="2400" b="1" dirty="0">
                          <a:latin typeface="Arial Black" panose="020B0A04020102020204" pitchFamily="34" charset="0"/>
                        </a:rPr>
                        <a:t>午後</a:t>
                      </a:r>
                      <a:r>
                        <a:rPr kumimoji="1" lang="ja-JP" altLang="en-US" sz="3200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1" lang="en-US" altLang="ja-JP" sz="3600" b="1" dirty="0">
                          <a:latin typeface="Arial Black" panose="020B0A04020102020204" pitchFamily="34" charset="0"/>
                        </a:rPr>
                        <a:t>4</a:t>
                      </a:r>
                      <a:r>
                        <a:rPr kumimoji="1" lang="ja-JP" altLang="en-US" sz="3600" b="1" dirty="0">
                          <a:latin typeface="Arial Black" panose="020B0A04020102020204" pitchFamily="34" charset="0"/>
                        </a:rPr>
                        <a:t>：</a:t>
                      </a:r>
                      <a:r>
                        <a:rPr kumimoji="1" lang="en-US" altLang="ja-JP" sz="3600" b="1" dirty="0">
                          <a:latin typeface="Arial Black" panose="020B0A04020102020204" pitchFamily="34" charset="0"/>
                        </a:rPr>
                        <a:t>30</a:t>
                      </a:r>
                      <a:endParaRPr kumimoji="1" lang="ja-JP" altLang="en-US" sz="3200" b="1" dirty="0">
                        <a:latin typeface="Arial Black" panose="020B0A040201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9388468"/>
                  </a:ext>
                </a:extLst>
              </a:tr>
            </a:tbl>
          </a:graphicData>
        </a:graphic>
      </p:graphicFrame>
      <p:pic>
        <p:nvPicPr>
          <p:cNvPr id="4" name="図 6">
            <a:extLst>
              <a:ext uri="{FF2B5EF4-FFF2-40B4-BE49-F238E27FC236}">
                <a16:creationId xmlns:a16="http://schemas.microsoft.com/office/drawing/2014/main" id="{C1D2C7D1-2505-FF0D-D9E1-E51FC7550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5" b="50519"/>
          <a:stretch>
            <a:fillRect/>
          </a:stretch>
        </p:blipFill>
        <p:spPr bwMode="auto">
          <a:xfrm>
            <a:off x="7991728" y="5731781"/>
            <a:ext cx="4522104" cy="58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5EA4EB67-0FC8-3C21-93FB-8EA31E5CD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5376" y="6324443"/>
            <a:ext cx="45531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850"/>
              </a:spcBef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25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25"/>
              </a:spcBef>
              <a:buChar char="•"/>
              <a:defRPr sz="1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25"/>
              </a:spcBef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25"/>
              </a:spcBef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defRPr>
            </a:lvl5pPr>
            <a:lvl6pPr marL="2514600" indent="-228600" defTabSz="1019175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defRPr>
            </a:lvl6pPr>
            <a:lvl7pPr marL="2971800" indent="-228600" defTabSz="1019175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defRPr>
            </a:lvl7pPr>
            <a:lvl8pPr marL="3429000" indent="-228600" defTabSz="1019175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defRPr>
            </a:lvl8pPr>
            <a:lvl9pPr marL="3886200" indent="-228600" defTabSz="1019175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200" b="1" dirty="0">
                <a:solidFill>
                  <a:srgbClr val="0099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</a:t>
            </a:r>
            <a:r>
              <a:rPr lang="ja-JP" altLang="en-US" sz="1400" dirty="0">
                <a:solidFill>
                  <a:srgbClr val="624120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</a:rPr>
              <a:t>泌尿器科 内科 皮膚科 美容皮膚科 外科 アレルギー科</a:t>
            </a:r>
            <a:endParaRPr lang="ja-JP" altLang="en-US" sz="1200" dirty="0">
              <a:solidFill>
                <a:srgbClr val="624120"/>
              </a:solidFill>
              <a:latin typeface="Arial" panose="020B0604020202020204" pitchFamily="34" charset="0"/>
              <a:ea typeface="HGS創英角ﾎﾟｯﾌﾟ体" panose="040B0A00000000000000" pitchFamily="50" charset="-128"/>
            </a:endParaRP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F01C50DC-2963-7A93-8D92-6B1E499DF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6" t="14290" r="68510" b="69185"/>
          <a:stretch>
            <a:fillRect/>
          </a:stretch>
        </p:blipFill>
        <p:spPr bwMode="auto">
          <a:xfrm>
            <a:off x="7206396" y="5617495"/>
            <a:ext cx="785332" cy="82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617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107</Words>
  <Application>Microsoft Office PowerPoint</Application>
  <PresentationFormat>ワイド画面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メイリオ</vt:lpstr>
      <vt:lpstr>游ゴシック</vt:lpstr>
      <vt:lpstr>游ゴシック Light</vt:lpstr>
      <vt:lpstr>Arial</vt:lpstr>
      <vt:lpstr>Arial Black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窪田 徹矢</dc:creator>
  <cp:lastModifiedBy>ユーザー 002</cp:lastModifiedBy>
  <cp:revision>15</cp:revision>
  <cp:lastPrinted>2024-09-11T03:35:09Z</cp:lastPrinted>
  <dcterms:created xsi:type="dcterms:W3CDTF">2018-06-01T00:24:11Z</dcterms:created>
  <dcterms:modified xsi:type="dcterms:W3CDTF">2025-09-16T11:55:59Z</dcterms:modified>
</cp:coreProperties>
</file>